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59" r:id="rId5"/>
    <p:sldId id="260" r:id="rId6"/>
    <p:sldId id="294" r:id="rId7"/>
    <p:sldId id="262" r:id="rId8"/>
    <p:sldId id="287" r:id="rId9"/>
    <p:sldId id="261" r:id="rId10"/>
    <p:sldId id="266" r:id="rId11"/>
    <p:sldId id="281" r:id="rId12"/>
    <p:sldId id="293" r:id="rId13"/>
    <p:sldId id="296" r:id="rId14"/>
    <p:sldId id="282" r:id="rId15"/>
    <p:sldId id="283" r:id="rId16"/>
    <p:sldId id="284" r:id="rId17"/>
    <p:sldId id="263" r:id="rId18"/>
    <p:sldId id="264" r:id="rId19"/>
    <p:sldId id="265" r:id="rId20"/>
    <p:sldId id="794" r:id="rId21"/>
    <p:sldId id="268" r:id="rId22"/>
    <p:sldId id="285" r:id="rId23"/>
    <p:sldId id="288" r:id="rId24"/>
    <p:sldId id="269" r:id="rId25"/>
    <p:sldId id="289" r:id="rId26"/>
    <p:sldId id="274" r:id="rId27"/>
    <p:sldId id="275" r:id="rId28"/>
    <p:sldId id="795" r:id="rId29"/>
    <p:sldId id="277" r:id="rId30"/>
    <p:sldId id="270" r:id="rId31"/>
    <p:sldId id="271" r:id="rId32"/>
    <p:sldId id="272" r:id="rId33"/>
    <p:sldId id="273" r:id="rId34"/>
    <p:sldId id="290" r:id="rId35"/>
    <p:sldId id="278" r:id="rId36"/>
    <p:sldId id="291" r:id="rId37"/>
    <p:sldId id="292" r:id="rId38"/>
    <p:sldId id="279"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88" autoAdjust="0"/>
  </p:normalViewPr>
  <p:slideViewPr>
    <p:cSldViewPr snapToGrid="0" snapToObjects="1">
      <p:cViewPr varScale="1">
        <p:scale>
          <a:sx n="94" d="100"/>
          <a:sy n="94" d="100"/>
        </p:scale>
        <p:origin x="1166" y="53"/>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228E4F-C7EE-9A40-9D8B-A35F76034D83}" type="datetimeFigureOut">
              <a:rPr lang="en-US" smtClean="0"/>
              <a:pPr/>
              <a:t>03/23/2023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1E82CB-C58C-2B40-A67E-04D8FB93C913}" type="slidenum">
              <a:rPr lang="en-US" smtClean="0"/>
              <a:pPr/>
              <a:t>‹#›</a:t>
            </a:fld>
            <a:endParaRPr lang="en-US"/>
          </a:p>
        </p:txBody>
      </p:sp>
    </p:spTree>
    <p:extLst>
      <p:ext uri="{BB962C8B-B14F-4D97-AF65-F5344CB8AC3E}">
        <p14:creationId xmlns:p14="http://schemas.microsoft.com/office/powerpoint/2010/main" val="575873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DF98C-F71F-C541-A9F8-F2A3D427153A}" type="datetimeFigureOut">
              <a:rPr lang="en-US" smtClean="0"/>
              <a:pPr/>
              <a:t>03/23/2023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671F8-6C05-B14D-957B-1D4E4B464347}" type="slidenum">
              <a:rPr lang="en-US" smtClean="0"/>
              <a:pPr/>
              <a:t>‹#›</a:t>
            </a:fld>
            <a:endParaRPr lang="en-US"/>
          </a:p>
        </p:txBody>
      </p:sp>
    </p:spTree>
    <p:extLst>
      <p:ext uri="{BB962C8B-B14F-4D97-AF65-F5344CB8AC3E}">
        <p14:creationId xmlns:p14="http://schemas.microsoft.com/office/powerpoint/2010/main" val="13958764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owhistleblower.com/Practice-Areas/Rail-Whistleblower-Library.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1</a:t>
            </a:fld>
            <a:endParaRPr lang="en-US"/>
          </a:p>
        </p:txBody>
      </p:sp>
    </p:spTree>
    <p:extLst>
      <p:ext uri="{BB962C8B-B14F-4D97-AF65-F5344CB8AC3E}">
        <p14:creationId xmlns:p14="http://schemas.microsoft.com/office/powerpoint/2010/main" val="373245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3</a:t>
            </a:fld>
            <a:endParaRPr lang="en-US"/>
          </a:p>
        </p:txBody>
      </p:sp>
    </p:spTree>
    <p:extLst>
      <p:ext uri="{BB962C8B-B14F-4D97-AF65-F5344CB8AC3E}">
        <p14:creationId xmlns:p14="http://schemas.microsoft.com/office/powerpoint/2010/main" val="259725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12</a:t>
            </a:fld>
            <a:endParaRPr lang="en-US"/>
          </a:p>
        </p:txBody>
      </p:sp>
    </p:spTree>
    <p:extLst>
      <p:ext uri="{BB962C8B-B14F-4D97-AF65-F5344CB8AC3E}">
        <p14:creationId xmlns:p14="http://schemas.microsoft.com/office/powerpoint/2010/main" val="148828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Remember, you must engage in Protected Activity related to safety, security, injury reporting, or refusal to perform unsafe work AND have an Unfavorable (adverse) Action taken against you for such Protected Activity to have the basis for a WB case.</a:t>
            </a:r>
          </a:p>
          <a:p>
            <a:endParaRPr lang="en-US" altLang="en-US" dirty="0">
              <a:latin typeface="Arial" panose="020B0604020202020204" pitchFamily="34" charset="0"/>
            </a:endParaRPr>
          </a:p>
          <a:p>
            <a:r>
              <a:rPr lang="en-US" altLang="en-US" dirty="0">
                <a:latin typeface="Arial" panose="020B0604020202020204" pitchFamily="34" charset="0"/>
              </a:rPr>
              <a:t>WB does not prevent RRs from harassing or intimidating you outside of Protected Activity related to </a:t>
            </a:r>
            <a:r>
              <a:rPr lang="en-US" altLang="en-US" u="sng" dirty="0">
                <a:latin typeface="Arial" panose="020B0604020202020204" pitchFamily="34" charset="0"/>
              </a:rPr>
              <a:t>safety, security, injury reporting, or refusal to perform unsafe work. </a:t>
            </a:r>
            <a:endParaRPr lang="en-US" dirty="0"/>
          </a:p>
        </p:txBody>
      </p:sp>
      <p:sp>
        <p:nvSpPr>
          <p:cNvPr id="4" name="Slide Number Placeholder 3"/>
          <p:cNvSpPr>
            <a:spLocks noGrp="1"/>
          </p:cNvSpPr>
          <p:nvPr>
            <p:ph type="sldNum" sz="quarter" idx="5"/>
          </p:nvPr>
        </p:nvSpPr>
        <p:spPr/>
        <p:txBody>
          <a:bodyPr/>
          <a:lstStyle/>
          <a:p>
            <a:pPr>
              <a:defRPr/>
            </a:pPr>
            <a:fld id="{010CF639-A30A-419E-B559-9355E8572FF9}" type="slidenum">
              <a:rPr lang="en-US" altLang="en-US" smtClean="0"/>
              <a:pPr>
                <a:defRPr/>
              </a:pPr>
              <a:t>20</a:t>
            </a:fld>
            <a:endParaRPr lang="en-US" altLang="en-US"/>
          </a:p>
        </p:txBody>
      </p:sp>
    </p:spTree>
    <p:extLst>
      <p:ext uri="{BB962C8B-B14F-4D97-AF65-F5344CB8AC3E}">
        <p14:creationId xmlns:p14="http://schemas.microsoft.com/office/powerpoint/2010/main" val="377287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050" dirty="0"/>
              <a:t>Employees’ </a:t>
            </a:r>
            <a:r>
              <a:rPr lang="en-US" sz="1050" i="1" dirty="0"/>
              <a:t>prima facie</a:t>
            </a:r>
            <a:r>
              <a:rPr lang="en-US" sz="1050" dirty="0"/>
              <a:t> case burden is initially met when:</a:t>
            </a:r>
          </a:p>
          <a:p>
            <a:pPr lvl="1">
              <a:lnSpc>
                <a:spcPct val="90000"/>
              </a:lnSpc>
            </a:pPr>
            <a:r>
              <a:rPr lang="en-US" sz="1050" dirty="0"/>
              <a:t>Employee shows they engaged in Protected Activity</a:t>
            </a:r>
          </a:p>
          <a:p>
            <a:pPr lvl="1">
              <a:lnSpc>
                <a:spcPct val="90000"/>
              </a:lnSpc>
            </a:pPr>
            <a:r>
              <a:rPr lang="en-US" sz="1050" dirty="0"/>
              <a:t>Employer instituted an </a:t>
            </a:r>
            <a:r>
              <a:rPr lang="en-US" sz="1050" u="sng" dirty="0"/>
              <a:t>adverse employment action</a:t>
            </a:r>
            <a:r>
              <a:rPr lang="en-US" sz="1050" dirty="0"/>
              <a:t> against employee in retaliation for such Protected Activity</a:t>
            </a:r>
          </a:p>
          <a:p>
            <a:pPr>
              <a:lnSpc>
                <a:spcPct val="90000"/>
              </a:lnSpc>
            </a:pPr>
            <a:endParaRPr lang="en-US" sz="1200" dirty="0"/>
          </a:p>
          <a:p>
            <a:pPr>
              <a:lnSpc>
                <a:spcPct val="90000"/>
              </a:lnSpc>
            </a:pPr>
            <a:r>
              <a:rPr lang="en-US" sz="1200" dirty="0"/>
              <a:t>OSHA will investigate the claim</a:t>
            </a:r>
          </a:p>
          <a:p>
            <a:pPr lvl="1">
              <a:lnSpc>
                <a:spcPct val="90000"/>
              </a:lnSpc>
            </a:pPr>
            <a:r>
              <a:rPr lang="en-US" sz="1200" dirty="0"/>
              <a:t>After investigation, OSHA will issue findings; and </a:t>
            </a:r>
          </a:p>
          <a:p>
            <a:pPr lvl="1">
              <a:lnSpc>
                <a:spcPct val="90000"/>
              </a:lnSpc>
            </a:pPr>
            <a:r>
              <a:rPr lang="en-US" sz="1200" dirty="0"/>
              <a:t>if a violation occurred, may issue a preliminary order providing relief to the employee</a:t>
            </a:r>
          </a:p>
          <a:p>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21</a:t>
            </a:fld>
            <a:endParaRPr lang="en-US"/>
          </a:p>
        </p:txBody>
      </p:sp>
    </p:spTree>
    <p:extLst>
      <p:ext uri="{BB962C8B-B14F-4D97-AF65-F5344CB8AC3E}">
        <p14:creationId xmlns:p14="http://schemas.microsoft.com/office/powerpoint/2010/main" val="292749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28</a:t>
            </a:fld>
            <a:endParaRPr lang="en-US"/>
          </a:p>
        </p:txBody>
      </p:sp>
    </p:spTree>
    <p:extLst>
      <p:ext uri="{BB962C8B-B14F-4D97-AF65-F5344CB8AC3E}">
        <p14:creationId xmlns:p14="http://schemas.microsoft.com/office/powerpoint/2010/main" val="275118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4"/>
                </a:solidFill>
                <a:effectLst/>
                <a:latin typeface="Google Sans"/>
              </a:rPr>
              <a:t>De novo is a Latin term that means "anew," "from the beginning," or "afresh." </a:t>
            </a:r>
            <a:r>
              <a:rPr lang="en-US" b="0" i="0" dirty="0">
                <a:solidFill>
                  <a:srgbClr val="040C28"/>
                </a:solidFill>
                <a:effectLst/>
                <a:latin typeface="Google Sans"/>
              </a:rPr>
              <a:t>When a court hears a case “de novo,” it is deciding the issues without reference to any legal conclusion or assumption made by the previous court to hear the case</a:t>
            </a:r>
            <a:r>
              <a:rPr lang="en-US" b="0" i="0" dirty="0">
                <a:solidFill>
                  <a:srgbClr val="202124"/>
                </a:solidFill>
                <a:effectLst/>
                <a:latin typeface="Google Sans"/>
              </a:rPr>
              <a:t>.</a:t>
            </a:r>
            <a:endParaRPr lang="en-US" b="0" i="0" dirty="0">
              <a:solidFill>
                <a:srgbClr val="202124"/>
              </a:solidFill>
              <a:effectLst/>
              <a:latin typeface="Roboto" panose="02000000000000000000" pitchFamily="2" charset="0"/>
            </a:endParaRPr>
          </a:p>
          <a:p>
            <a:br>
              <a:rPr lang="en-US" b="0" i="0" dirty="0">
                <a:solidFill>
                  <a:srgbClr val="202124"/>
                </a:solidFill>
                <a:effectLst/>
                <a:latin typeface="Roboto" panose="02000000000000000000" pitchFamily="2" charset="0"/>
              </a:rPr>
            </a:br>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30</a:t>
            </a:fld>
            <a:endParaRPr lang="en-US"/>
          </a:p>
        </p:txBody>
      </p:sp>
    </p:spTree>
    <p:extLst>
      <p:ext uri="{BB962C8B-B14F-4D97-AF65-F5344CB8AC3E}">
        <p14:creationId xmlns:p14="http://schemas.microsoft.com/office/powerpoint/2010/main" val="427058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34</a:t>
            </a:fld>
            <a:endParaRPr lang="en-US"/>
          </a:p>
        </p:txBody>
      </p:sp>
    </p:spTree>
    <p:extLst>
      <p:ext uri="{BB962C8B-B14F-4D97-AF65-F5344CB8AC3E}">
        <p14:creationId xmlns:p14="http://schemas.microsoft.com/office/powerpoint/2010/main" val="305161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One of the best private WB attorney websites is: </a:t>
            </a:r>
            <a:r>
              <a:rPr lang="en-US" sz="1200" u="sng" dirty="0">
                <a:hlinkClick r:id="rId3"/>
              </a:rPr>
              <a:t>http://www.gowhistleblower.com/Practice-Areas/Rail-Whistleblower-Library.shtml</a:t>
            </a:r>
            <a:endParaRPr lang="en-US" sz="1200" u="sng" dirty="0"/>
          </a:p>
          <a:p>
            <a:endParaRPr lang="en-US" dirty="0"/>
          </a:p>
        </p:txBody>
      </p:sp>
      <p:sp>
        <p:nvSpPr>
          <p:cNvPr id="4" name="Slide Number Placeholder 3"/>
          <p:cNvSpPr>
            <a:spLocks noGrp="1"/>
          </p:cNvSpPr>
          <p:nvPr>
            <p:ph type="sldNum" sz="quarter" idx="5"/>
          </p:nvPr>
        </p:nvSpPr>
        <p:spPr/>
        <p:txBody>
          <a:bodyPr/>
          <a:lstStyle/>
          <a:p>
            <a:fld id="{C9A671F8-6C05-B14D-957B-1D4E4B464347}" type="slidenum">
              <a:rPr lang="en-US" smtClean="0"/>
              <a:pPr/>
              <a:t>38</a:t>
            </a:fld>
            <a:endParaRPr lang="en-US"/>
          </a:p>
        </p:txBody>
      </p:sp>
    </p:spTree>
    <p:extLst>
      <p:ext uri="{BB962C8B-B14F-4D97-AF65-F5344CB8AC3E}">
        <p14:creationId xmlns:p14="http://schemas.microsoft.com/office/powerpoint/2010/main" val="347532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6/23/2014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6/23/2014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6/23/2014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6/23/2014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6/23/2014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6/23/2014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6/23/2014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6/23/2014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6/23/2014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6/23/2014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6/23/2014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7F12C-D2DD-6D4C-A44A-1271B19FB5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6/23/2014</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C7F12C-D2DD-6D4C-A44A-1271B19FB5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osha.gov/Publications/OSHA-factsheet-whistleblower-railroad.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3"/>
          <a:srcRect l="9091" t="10378" r="1" b="1"/>
          <a:stretch/>
        </p:blipFill>
        <p:spPr bwMode="auto">
          <a:xfrm>
            <a:off x="2642616" y="1"/>
            <a:ext cx="6501384" cy="51435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Rectangle 103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8485" y="841772"/>
            <a:ext cx="3017520" cy="2403100"/>
          </a:xfrm>
        </p:spPr>
        <p:txBody>
          <a:bodyPr vert="horz" lIns="91440" tIns="45720" rIns="91440" bIns="45720" rtlCol="0" anchor="b">
            <a:normAutofit/>
          </a:bodyPr>
          <a:lstStyle/>
          <a:p>
            <a:pPr algn="l" defTabSz="914400">
              <a:lnSpc>
                <a:spcPct val="90000"/>
              </a:lnSpc>
            </a:pPr>
            <a:r>
              <a:rPr lang="en-US" sz="3100"/>
              <a:t>WHISTLEBLOWER PROTECTION FOR RAILROAD WORKERS</a:t>
            </a:r>
          </a:p>
        </p:txBody>
      </p:sp>
      <p:sp>
        <p:nvSpPr>
          <p:cNvPr id="3" name="Subtitle 2"/>
          <p:cNvSpPr>
            <a:spLocks noGrp="1"/>
          </p:cNvSpPr>
          <p:nvPr>
            <p:ph type="subTitle" idx="1"/>
          </p:nvPr>
        </p:nvSpPr>
        <p:spPr>
          <a:xfrm>
            <a:off x="358485" y="3654691"/>
            <a:ext cx="3017519" cy="906106"/>
          </a:xfrm>
        </p:spPr>
        <p:txBody>
          <a:bodyPr vert="horz" lIns="91440" tIns="45720" rIns="91440" bIns="45720" rtlCol="0">
            <a:normAutofit/>
          </a:bodyPr>
          <a:lstStyle/>
          <a:p>
            <a:pPr algn="l" defTabSz="914400">
              <a:lnSpc>
                <a:spcPct val="90000"/>
              </a:lnSpc>
              <a:spcBef>
                <a:spcPts val="1000"/>
              </a:spcBef>
            </a:pPr>
            <a:r>
              <a:rPr lang="en-US" sz="1400" dirty="0">
                <a:solidFill>
                  <a:schemeClr val="tx1"/>
                </a:solidFill>
              </a:rPr>
              <a:t>WHAT YOU NEED TO KNOW ABOUT THE MOST SIGNIFICANT MODERN RAILROAD WORKER PROTECTION LAW</a:t>
            </a:r>
          </a:p>
        </p:txBody>
      </p:sp>
      <p:sp>
        <p:nvSpPr>
          <p:cNvPr id="1036" name="Rectangle 10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8" name="Rectangle 10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344001" y="4679003"/>
            <a:ext cx="2665503" cy="538609"/>
          </a:xfrm>
          <a:prstGeom prst="rect">
            <a:avLst/>
          </a:prstGeom>
          <a:noFill/>
        </p:spPr>
        <p:txBody>
          <a:bodyPr wrap="square" rtlCol="0">
            <a:spAutoFit/>
          </a:bodyPr>
          <a:lstStyle/>
          <a:p>
            <a:pPr>
              <a:spcAft>
                <a:spcPts val="600"/>
              </a:spcAft>
            </a:pPr>
            <a:r>
              <a:rPr lang="en-US" sz="1200" dirty="0"/>
              <a:t>Roy Morrison, Safety Director, BMWED</a:t>
            </a:r>
          </a:p>
          <a:p>
            <a:pPr>
              <a:spcAft>
                <a:spcPts val="600"/>
              </a:spcAft>
            </a:pPr>
            <a:endParaRPr lang="en-US" sz="1200" dirty="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3663" y="777618"/>
            <a:ext cx="3276451" cy="934027"/>
          </a:xfrm>
        </p:spPr>
        <p:txBody>
          <a:bodyPr anchor="ctr">
            <a:normAutofit/>
          </a:bodyPr>
          <a:lstStyle/>
          <a:p>
            <a:pPr>
              <a:lnSpc>
                <a:spcPct val="90000"/>
              </a:lnSpc>
            </a:pPr>
            <a:r>
              <a:rPr lang="en-US" sz="1600" dirty="0"/>
              <a:t>Prompt  Medical Attention    	§20109 (c)(1)</a:t>
            </a:r>
            <a:br>
              <a:rPr lang="en-US" sz="1600" dirty="0"/>
            </a:br>
            <a:endParaRPr lang="en-US" sz="1600" dirty="0"/>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029552"/>
            <a:ext cx="3182691" cy="2869922"/>
          </a:xfrm>
        </p:spPr>
        <p:txBody>
          <a:bodyPr>
            <a:normAutofit/>
          </a:bodyPr>
          <a:lstStyle/>
          <a:p>
            <a:pPr>
              <a:lnSpc>
                <a:spcPct val="90000"/>
              </a:lnSpc>
            </a:pPr>
            <a:endParaRPr lang="en-US" sz="1200" dirty="0"/>
          </a:p>
          <a:p>
            <a:pPr>
              <a:lnSpc>
                <a:spcPct val="90000"/>
              </a:lnSpc>
            </a:pPr>
            <a:r>
              <a:rPr lang="en-US" sz="1200" dirty="0"/>
              <a:t>Railroads are prohibited from denying, delaying, or interfering with the medical or first aid treatment of an employee injured during employment.</a:t>
            </a:r>
          </a:p>
          <a:p>
            <a:pPr>
              <a:lnSpc>
                <a:spcPct val="90000"/>
              </a:lnSpc>
            </a:pPr>
            <a:endParaRPr lang="en-US" sz="1200" dirty="0"/>
          </a:p>
          <a:p>
            <a:pPr>
              <a:lnSpc>
                <a:spcPct val="90000"/>
              </a:lnSpc>
            </a:pPr>
            <a:r>
              <a:rPr lang="en-US" sz="1200" dirty="0"/>
              <a:t>If transportation to a hospital is requested by an employee injured during employment, the railroad must promptly arrange to transport the injured employee to the nearest hospital where the employee can receive safe and appropriate medical care</a:t>
            </a:r>
          </a:p>
        </p:txBody>
      </p:sp>
      <p:pic>
        <p:nvPicPr>
          <p:cNvPr id="6" name="Picture 2"/>
          <p:cNvPicPr>
            <a:picLocks noChangeAspect="1" noChangeArrowheads="1"/>
          </p:cNvPicPr>
          <p:nvPr/>
        </p:nvPicPr>
        <p:blipFill rotWithShape="1">
          <a:blip r:embed="rId2"/>
          <a:srcRect l="17342" r="16206" b="-2"/>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0"/>
            <a:ext cx="9143999" cy="51498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p:cNvPicPr>
            <a:picLocks noChangeAspect="1" noChangeArrowheads="1"/>
          </p:cNvPicPr>
          <p:nvPr/>
        </p:nvPicPr>
        <p:blipFill rotWithShape="1">
          <a:blip r:embed="rId2">
            <a:alphaModFix amt="55000"/>
          </a:blip>
          <a:srcRect t="30502" b="27310"/>
          <a:stretch/>
        </p:blipFill>
        <p:spPr bwMode="auto">
          <a:xfrm>
            <a:off x="20" y="-6830"/>
            <a:ext cx="914398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5125" y="443508"/>
            <a:ext cx="2400300" cy="4189214"/>
          </a:xfrm>
        </p:spPr>
        <p:txBody>
          <a:bodyPr>
            <a:normAutofit/>
          </a:bodyPr>
          <a:lstStyle/>
          <a:p>
            <a:r>
              <a:rPr lang="en-US">
                <a:solidFill>
                  <a:srgbClr val="FFFFFF"/>
                </a:solidFill>
              </a:rPr>
              <a:t>            </a:t>
            </a:r>
            <a:r>
              <a:rPr lang="en-US" b="1">
                <a:solidFill>
                  <a:srgbClr val="FFFFFF"/>
                </a:solidFill>
              </a:rPr>
              <a:t>Examples of Prompt Medical Attention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335481" y="443508"/>
            <a:ext cx="5179868" cy="4189214"/>
          </a:xfrm>
        </p:spPr>
        <p:txBody>
          <a:bodyPr anchor="ctr">
            <a:normAutofit/>
          </a:bodyPr>
          <a:lstStyle/>
          <a:p>
            <a:pPr>
              <a:lnSpc>
                <a:spcPct val="90000"/>
              </a:lnSpc>
            </a:pPr>
            <a:r>
              <a:rPr lang="en-US" sz="2500" dirty="0">
                <a:solidFill>
                  <a:srgbClr val="FFFFFF"/>
                </a:solidFill>
              </a:rPr>
              <a:t>A railroad may not delay medical treatment because it wants to take a statement from the injured employee before they are treated.</a:t>
            </a:r>
          </a:p>
          <a:p>
            <a:pPr>
              <a:lnSpc>
                <a:spcPct val="90000"/>
              </a:lnSpc>
            </a:pPr>
            <a:r>
              <a:rPr lang="en-US" sz="2500" dirty="0">
                <a:solidFill>
                  <a:srgbClr val="FFFFFF"/>
                </a:solidFill>
              </a:rPr>
              <a:t>A railroad may not delay medical treatment because it wants to do a re-enactment of the accident before they are treated.</a:t>
            </a:r>
          </a:p>
          <a:p>
            <a:pPr>
              <a:lnSpc>
                <a:spcPct val="90000"/>
              </a:lnSpc>
            </a:pPr>
            <a:r>
              <a:rPr lang="en-US" sz="2500" dirty="0">
                <a:solidFill>
                  <a:srgbClr val="FFFFFF"/>
                </a:solidFill>
              </a:rPr>
              <a:t>There is no reason which justifies a delay in prompt medical treatment.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moke, steam, car bomb, stack&#10;&#10;Description automatically generated">
            <a:extLst>
              <a:ext uri="{FF2B5EF4-FFF2-40B4-BE49-F238E27FC236}">
                <a16:creationId xmlns:a16="http://schemas.microsoft.com/office/drawing/2014/main" id="{35EF1BF9-5886-0AE4-4EEB-1BEEE8FBF23A}"/>
              </a:ext>
            </a:extLst>
          </p:cNvPr>
          <p:cNvPicPr>
            <a:picLocks noChangeAspect="1"/>
          </p:cNvPicPr>
          <p:nvPr/>
        </p:nvPicPr>
        <p:blipFill rotWithShape="1">
          <a:blip r:embed="rId3"/>
          <a:srcRect l="19749" r="940"/>
          <a:stretch/>
        </p:blipFill>
        <p:spPr>
          <a:xfrm>
            <a:off x="20" y="10"/>
            <a:ext cx="7252212" cy="51434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28134" y="273843"/>
            <a:ext cx="3287215" cy="1424934"/>
          </a:xfrm>
        </p:spPr>
        <p:txBody>
          <a:bodyPr>
            <a:normAutofit/>
          </a:bodyPr>
          <a:lstStyle/>
          <a:p>
            <a:pPr>
              <a:lnSpc>
                <a:spcPct val="90000"/>
              </a:lnSpc>
            </a:pPr>
            <a:r>
              <a:rPr lang="en-US" sz="3000" dirty="0"/>
              <a:t>Most Importantly, this Includes:</a:t>
            </a:r>
          </a:p>
        </p:txBody>
      </p:sp>
      <p:sp>
        <p:nvSpPr>
          <p:cNvPr id="7" name="Content Placeholder 6"/>
          <p:cNvSpPr>
            <a:spLocks noGrp="1"/>
          </p:cNvSpPr>
          <p:nvPr>
            <p:ph idx="1"/>
          </p:nvPr>
        </p:nvSpPr>
        <p:spPr>
          <a:xfrm>
            <a:off x="5648708" y="1847048"/>
            <a:ext cx="2866642" cy="2807072"/>
          </a:xfrm>
        </p:spPr>
        <p:txBody>
          <a:bodyPr>
            <a:normAutofit/>
          </a:bodyPr>
          <a:lstStyle/>
          <a:p>
            <a:pPr marL="0" indent="0">
              <a:buNone/>
            </a:pPr>
            <a:r>
              <a:rPr lang="en-US" altLang="en-US" sz="2000" b="1" dirty="0"/>
              <a:t>Protected activity</a:t>
            </a:r>
            <a:r>
              <a:rPr lang="en-US" altLang="en-US" sz="2000" dirty="0"/>
              <a:t> includes: </a:t>
            </a:r>
          </a:p>
          <a:p>
            <a:pPr marL="0" indent="0">
              <a:buNone/>
            </a:pPr>
            <a:r>
              <a:rPr lang="en-US" altLang="en-US" sz="2000" dirty="0"/>
              <a:t>(iii) Refusing to perform unsafe work or authorize the use of unsafe railroad equipment, track, or structures</a:t>
            </a:r>
            <a:r>
              <a:rPr lang="en-US" altLang="en-US" sz="1500" dirty="0"/>
              <a:t>. </a:t>
            </a:r>
          </a:p>
        </p:txBody>
      </p:sp>
    </p:spTree>
    <p:extLst>
      <p:ext uri="{BB962C8B-B14F-4D97-AF65-F5344CB8AC3E}">
        <p14:creationId xmlns:p14="http://schemas.microsoft.com/office/powerpoint/2010/main" val="415719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CCD76-2714-2572-3EC7-C875417B32D2}"/>
              </a:ext>
            </a:extLst>
          </p:cNvPr>
          <p:cNvSpPr>
            <a:spLocks noGrp="1"/>
          </p:cNvSpPr>
          <p:nvPr>
            <p:ph type="ctrTitle"/>
          </p:nvPr>
        </p:nvSpPr>
        <p:spPr>
          <a:xfrm>
            <a:off x="314325" y="882462"/>
            <a:ext cx="3633107" cy="3683959"/>
          </a:xfrm>
        </p:spPr>
        <p:txBody>
          <a:bodyPr>
            <a:normAutofit/>
          </a:bodyPr>
          <a:lstStyle/>
          <a:p>
            <a:pPr algn="l">
              <a:lnSpc>
                <a:spcPct val="90000"/>
              </a:lnSpc>
            </a:pPr>
            <a:r>
              <a:rPr lang="en-US" altLang="en-US" sz="2200" dirty="0">
                <a:solidFill>
                  <a:schemeClr val="bg1"/>
                </a:solidFill>
              </a:rPr>
              <a:t>Section 20109 prohibits a railroad from discriminating against an employee for engaging in protected activity.</a:t>
            </a:r>
            <a:endParaRPr lang="en-US" sz="2200" dirty="0">
              <a:solidFill>
                <a:schemeClr val="bg1"/>
              </a:solidFill>
            </a:endParaRPr>
          </a:p>
        </p:txBody>
      </p:sp>
      <p:pic>
        <p:nvPicPr>
          <p:cNvPr id="5" name="Picture 4" descr="A yellow sign with black text&#10;&#10;Description automatically generated with medium confidence">
            <a:extLst>
              <a:ext uri="{FF2B5EF4-FFF2-40B4-BE49-F238E27FC236}">
                <a16:creationId xmlns:a16="http://schemas.microsoft.com/office/drawing/2014/main" id="{7E70AB94-753D-BE36-C556-00C8370A7633}"/>
              </a:ext>
            </a:extLst>
          </p:cNvPr>
          <p:cNvPicPr>
            <a:picLocks noChangeAspect="1"/>
          </p:cNvPicPr>
          <p:nvPr/>
        </p:nvPicPr>
        <p:blipFill rotWithShape="1">
          <a:blip r:embed="rId2"/>
          <a:srcRect l="1817" r="34824"/>
          <a:stretch/>
        </p:blipFill>
        <p:spPr>
          <a:xfrm>
            <a:off x="4261757" y="10"/>
            <a:ext cx="4882243" cy="5143490"/>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27" name="Freeform: Shape 2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80740" y="2243528"/>
            <a:ext cx="5143091"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80741" y="2243528"/>
            <a:ext cx="5143091"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734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41" y="136182"/>
            <a:ext cx="8867727" cy="487581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2">
            <a:alphaModFix amt="60000"/>
          </a:blip>
          <a:srcRect t="23126" r="-1" b="8371"/>
          <a:stretch/>
        </p:blipFill>
        <p:spPr bwMode="auto">
          <a:xfrm>
            <a:off x="135731" y="131502"/>
            <a:ext cx="8867728" cy="4874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9239" y="393897"/>
            <a:ext cx="7623913" cy="703384"/>
          </a:xfrm>
        </p:spPr>
        <p:txBody>
          <a:bodyPr anchor="t">
            <a:normAutofit/>
          </a:bodyPr>
          <a:lstStyle/>
          <a:p>
            <a:r>
              <a:rPr lang="en-US" sz="3000" dirty="0">
                <a:solidFill>
                  <a:srgbClr val="FFFFFF"/>
                </a:solidFill>
              </a:rPr>
              <a:t> </a:t>
            </a:r>
            <a:r>
              <a:rPr lang="en-US" sz="3600" dirty="0">
                <a:solidFill>
                  <a:srgbClr val="FFFFFF"/>
                </a:solidFill>
              </a:rPr>
              <a:t>Examples of Protected Activities:</a:t>
            </a:r>
          </a:p>
        </p:txBody>
      </p:sp>
      <p:sp>
        <p:nvSpPr>
          <p:cNvPr id="3" name="Content Placeholder 2"/>
          <p:cNvSpPr>
            <a:spLocks noGrp="1"/>
          </p:cNvSpPr>
          <p:nvPr>
            <p:ph idx="1"/>
          </p:nvPr>
        </p:nvSpPr>
        <p:spPr>
          <a:xfrm>
            <a:off x="628650" y="1233463"/>
            <a:ext cx="7623913" cy="3352605"/>
          </a:xfrm>
        </p:spPr>
        <p:txBody>
          <a:bodyPr>
            <a:normAutofit/>
          </a:bodyPr>
          <a:lstStyle/>
          <a:p>
            <a:r>
              <a:rPr lang="en-US" sz="2800" dirty="0">
                <a:solidFill>
                  <a:srgbClr val="FFFFFF"/>
                </a:solidFill>
              </a:rPr>
              <a:t>Safety complaints and statements.</a:t>
            </a:r>
          </a:p>
          <a:p>
            <a:r>
              <a:rPr lang="en-US" sz="2800" dirty="0">
                <a:solidFill>
                  <a:srgbClr val="FFFFFF"/>
                </a:solidFill>
              </a:rPr>
              <a:t>Accident, incident, and close call reports.</a:t>
            </a:r>
          </a:p>
          <a:p>
            <a:r>
              <a:rPr lang="en-US" sz="2800" dirty="0">
                <a:solidFill>
                  <a:srgbClr val="FFFFFF"/>
                </a:solidFill>
              </a:rPr>
              <a:t>Injury reports.</a:t>
            </a:r>
          </a:p>
          <a:p>
            <a:r>
              <a:rPr lang="en-US" sz="2800" dirty="0">
                <a:solidFill>
                  <a:srgbClr val="FFFFFF"/>
                </a:solidFill>
              </a:rPr>
              <a:t>Requests to be taken to a hospital.</a:t>
            </a:r>
          </a:p>
          <a:p>
            <a:r>
              <a:rPr lang="en-US" sz="2800" dirty="0">
                <a:solidFill>
                  <a:srgbClr val="FFFFFF"/>
                </a:solidFill>
              </a:rPr>
              <a:t>Medical and first aid requests.</a:t>
            </a:r>
          </a:p>
          <a:p>
            <a:r>
              <a:rPr lang="en-US" sz="2800" dirty="0">
                <a:solidFill>
                  <a:srgbClr val="FFFFFF"/>
                </a:solidFill>
              </a:rPr>
              <a:t>Following your doctor’s treatment plan.</a:t>
            </a:r>
          </a:p>
        </p:txBody>
      </p:sp>
      <p:sp>
        <p:nvSpPr>
          <p:cNvPr id="5" name="Slide Number Placeholder 4"/>
          <p:cNvSpPr>
            <a:spLocks noGrp="1"/>
          </p:cNvSpPr>
          <p:nvPr>
            <p:ph type="sldNum" sz="quarter" idx="12"/>
          </p:nvPr>
        </p:nvSpPr>
        <p:spPr>
          <a:xfrm>
            <a:off x="6457950" y="4767262"/>
            <a:ext cx="2057400" cy="273844"/>
          </a:xfrm>
        </p:spPr>
        <p:txBody>
          <a:bodyPr>
            <a:normAutofit/>
          </a:bodyPr>
          <a:lstStyle/>
          <a:p>
            <a:pPr>
              <a:lnSpc>
                <a:spcPct val="90000"/>
              </a:lnSpc>
              <a:spcAft>
                <a:spcPts val="600"/>
              </a:spcAft>
            </a:pPr>
            <a:fld id="{FEC7F12C-D2DD-6D4C-A44A-1271B19FB528}" type="slidenum">
              <a:rPr lang="en-US">
                <a:solidFill>
                  <a:srgbClr val="FFFFFF"/>
                </a:solidFill>
              </a:rPr>
              <a:pPr>
                <a:lnSpc>
                  <a:spcPct val="90000"/>
                </a:lnSpc>
                <a:spcAft>
                  <a:spcPts val="600"/>
                </a:spcAft>
              </a:pPr>
              <a:t>14</a:t>
            </a:fld>
            <a:endParaRPr lang="en-US">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3663" y="557534"/>
            <a:ext cx="3276451" cy="1042665"/>
          </a:xfrm>
        </p:spPr>
        <p:txBody>
          <a:bodyPr anchor="t">
            <a:normAutofit/>
          </a:bodyPr>
          <a:lstStyle/>
          <a:p>
            <a:pPr>
              <a:lnSpc>
                <a:spcPct val="90000"/>
              </a:lnSpc>
            </a:pPr>
            <a:r>
              <a:rPr lang="en-US" sz="2300" dirty="0"/>
              <a:t>Only Communicated Statements and Reports are Protected</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3286" y="1861457"/>
            <a:ext cx="3819347" cy="3180805"/>
          </a:xfrm>
        </p:spPr>
        <p:txBody>
          <a:bodyPr>
            <a:normAutofit lnSpcReduction="10000"/>
          </a:bodyPr>
          <a:lstStyle/>
          <a:p>
            <a:pPr>
              <a:lnSpc>
                <a:spcPct val="90000"/>
              </a:lnSpc>
            </a:pPr>
            <a:endParaRPr lang="en-US" sz="1200" dirty="0"/>
          </a:p>
          <a:p>
            <a:pPr>
              <a:lnSpc>
                <a:spcPct val="90000"/>
              </a:lnSpc>
            </a:pPr>
            <a:r>
              <a:rPr lang="en-US" sz="1600" dirty="0"/>
              <a:t>Statements concerning safety and medical issues must be communicated in writing or orally to any of a wide variety of audiences:</a:t>
            </a:r>
          </a:p>
          <a:p>
            <a:pPr lvl="1">
              <a:lnSpc>
                <a:spcPct val="90000"/>
              </a:lnSpc>
            </a:pPr>
            <a:r>
              <a:rPr lang="en-US" sz="1600" dirty="0"/>
              <a:t>Railroad managers </a:t>
            </a:r>
          </a:p>
          <a:p>
            <a:pPr lvl="1">
              <a:lnSpc>
                <a:spcPct val="90000"/>
              </a:lnSpc>
            </a:pPr>
            <a:r>
              <a:rPr lang="en-US" sz="1600" dirty="0"/>
              <a:t>Railroad Foremen;</a:t>
            </a:r>
          </a:p>
          <a:p>
            <a:pPr lvl="1">
              <a:lnSpc>
                <a:spcPct val="90000"/>
              </a:lnSpc>
            </a:pPr>
            <a:r>
              <a:rPr lang="en-US" sz="1600" dirty="0"/>
              <a:t>Federal Railroad Administration;</a:t>
            </a:r>
          </a:p>
          <a:p>
            <a:pPr lvl="1">
              <a:lnSpc>
                <a:spcPct val="90000"/>
              </a:lnSpc>
            </a:pPr>
            <a:r>
              <a:rPr lang="en-US" sz="1600" dirty="0"/>
              <a:t>State rail inspectors;</a:t>
            </a:r>
          </a:p>
          <a:p>
            <a:pPr lvl="1">
              <a:lnSpc>
                <a:spcPct val="90000"/>
              </a:lnSpc>
            </a:pPr>
            <a:r>
              <a:rPr lang="en-US" sz="1600" dirty="0"/>
              <a:t>Senators and Congressmen (or staffers);</a:t>
            </a:r>
          </a:p>
          <a:p>
            <a:pPr lvl="1">
              <a:lnSpc>
                <a:spcPct val="90000"/>
              </a:lnSpc>
            </a:pPr>
            <a:r>
              <a:rPr lang="en-US" sz="1600" dirty="0"/>
              <a:t>EPA, NRC, DOE, DOT, and other federal agencies *</a:t>
            </a:r>
          </a:p>
          <a:p>
            <a:pPr lvl="1">
              <a:lnSpc>
                <a:spcPct val="90000"/>
              </a:lnSpc>
            </a:pPr>
            <a:endParaRPr lang="en-US" sz="1200" dirty="0"/>
          </a:p>
        </p:txBody>
      </p:sp>
      <p:pic>
        <p:nvPicPr>
          <p:cNvPr id="6" name="Picture 2" descr="A person holding a red bat&#10;&#10;Description automatically generated with low confidence"/>
          <p:cNvPicPr>
            <a:picLocks noChangeAspect="1" noChangeArrowheads="1"/>
          </p:cNvPicPr>
          <p:nvPr/>
        </p:nvPicPr>
        <p:blipFill rotWithShape="1">
          <a:blip r:embed="rId2"/>
          <a:srcRect r="43580"/>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p:blipFill>
        <p:spPr bwMode="auto">
          <a:xfrm>
            <a:off x="0" y="0"/>
            <a:ext cx="919361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78"/>
            <a:ext cx="8605520" cy="1358661"/>
          </a:xfrm>
        </p:spPr>
        <p:txBody>
          <a:bodyPr>
            <a:normAutofit fontScale="90000"/>
          </a:bodyPr>
          <a:lstStyle/>
          <a:p>
            <a:r>
              <a:rPr lang="en-US" dirty="0"/>
              <a:t>      Not all Reporting of Safety and           Accident-Injuries is Protected</a:t>
            </a:r>
          </a:p>
        </p:txBody>
      </p:sp>
      <p:sp>
        <p:nvSpPr>
          <p:cNvPr id="3" name="Content Placeholder 2"/>
          <p:cNvSpPr>
            <a:spLocks noGrp="1"/>
          </p:cNvSpPr>
          <p:nvPr>
            <p:ph idx="1"/>
          </p:nvPr>
        </p:nvSpPr>
        <p:spPr>
          <a:xfrm>
            <a:off x="457200" y="1412239"/>
            <a:ext cx="8605520" cy="3628867"/>
          </a:xfrm>
        </p:spPr>
        <p:txBody>
          <a:bodyPr>
            <a:normAutofit fontScale="85000" lnSpcReduction="10000"/>
          </a:bodyPr>
          <a:lstStyle/>
          <a:p>
            <a:endParaRPr lang="en-US" dirty="0"/>
          </a:p>
          <a:p>
            <a:r>
              <a:rPr lang="en-US" dirty="0"/>
              <a:t>Telling your family does not count;</a:t>
            </a:r>
          </a:p>
          <a:p>
            <a:r>
              <a:rPr lang="en-US" dirty="0"/>
              <a:t>Telling your friends does not count;</a:t>
            </a:r>
          </a:p>
          <a:p>
            <a:r>
              <a:rPr lang="en-US" dirty="0"/>
              <a:t>Telling your co-workers does not count unless one of the co-workers is at least a working foreman;</a:t>
            </a:r>
          </a:p>
          <a:p>
            <a:r>
              <a:rPr lang="en-US" dirty="0"/>
              <a:t>Reporting your story to the news media does not count;</a:t>
            </a:r>
          </a:p>
          <a:p>
            <a:r>
              <a:rPr lang="en-US" dirty="0"/>
              <a:t>But anonymous reporting </a:t>
            </a:r>
            <a:r>
              <a:rPr lang="en-US" i="1" dirty="0"/>
              <a:t>might</a:t>
            </a:r>
            <a:r>
              <a:rPr lang="en-US" dirty="0"/>
              <a:t> * be protected under the ‘right’ circumstances.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05F15086-5695-4522-B72F-AD8FEC22E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0"/>
            <a:ext cx="9143999" cy="51498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p:cNvPicPr>
            <a:picLocks noChangeAspect="1" noChangeArrowheads="1"/>
          </p:cNvPicPr>
          <p:nvPr/>
        </p:nvPicPr>
        <p:blipFill rotWithShape="1">
          <a:blip r:embed="rId2">
            <a:alphaModFix amt="55000"/>
          </a:blip>
          <a:srcRect t="22329" b="7577"/>
          <a:stretch/>
        </p:blipFill>
        <p:spPr bwMode="auto">
          <a:xfrm>
            <a:off x="0" y="1"/>
            <a:ext cx="9143980" cy="5143499"/>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78305" y="1047514"/>
            <a:ext cx="2430380" cy="3048471"/>
          </a:xfrm>
        </p:spPr>
        <p:txBody>
          <a:bodyPr>
            <a:normAutofit/>
          </a:bodyPr>
          <a:lstStyle/>
          <a:p>
            <a:r>
              <a:rPr lang="en-US"/>
              <a:t>§20109 prohibits:</a:t>
            </a:r>
          </a:p>
        </p:txBody>
      </p:sp>
      <p:sp>
        <p:nvSpPr>
          <p:cNvPr id="3" name="Content Placeholder 2"/>
          <p:cNvSpPr>
            <a:spLocks noGrp="1"/>
          </p:cNvSpPr>
          <p:nvPr>
            <p:ph idx="1"/>
          </p:nvPr>
        </p:nvSpPr>
        <p:spPr>
          <a:xfrm>
            <a:off x="3831845" y="535578"/>
            <a:ext cx="4894318" cy="4607922"/>
          </a:xfrm>
        </p:spPr>
        <p:txBody>
          <a:bodyPr>
            <a:noAutofit/>
          </a:bodyPr>
          <a:lstStyle/>
          <a:p>
            <a:pPr>
              <a:lnSpc>
                <a:spcPct val="90000"/>
              </a:lnSpc>
            </a:pPr>
            <a:endParaRPr lang="en-US" sz="2400" dirty="0">
              <a:solidFill>
                <a:srgbClr val="FFFFFF"/>
              </a:solidFill>
            </a:endParaRPr>
          </a:p>
          <a:p>
            <a:pPr>
              <a:lnSpc>
                <a:spcPct val="90000"/>
              </a:lnSpc>
            </a:pPr>
            <a:r>
              <a:rPr lang="en-US" sz="2200" dirty="0">
                <a:solidFill>
                  <a:srgbClr val="FFFFFF"/>
                </a:solidFill>
              </a:rPr>
              <a:t>Discrimination (</a:t>
            </a:r>
            <a:r>
              <a:rPr lang="en-US" sz="2200" u="sng" dirty="0">
                <a:solidFill>
                  <a:srgbClr val="FFFFFF"/>
                </a:solidFill>
              </a:rPr>
              <a:t>adverse personal actions</a:t>
            </a:r>
            <a:r>
              <a:rPr lang="en-US" sz="2200" dirty="0">
                <a:solidFill>
                  <a:srgbClr val="FFFFFF"/>
                </a:solidFill>
              </a:rPr>
              <a:t>) against employees who provide information regarding conduct: </a:t>
            </a:r>
          </a:p>
          <a:p>
            <a:pPr lvl="1">
              <a:lnSpc>
                <a:spcPct val="90000"/>
              </a:lnSpc>
            </a:pPr>
            <a:r>
              <a:rPr lang="en-US" sz="2200" dirty="0">
                <a:solidFill>
                  <a:srgbClr val="FFFFFF"/>
                </a:solidFill>
              </a:rPr>
              <a:t>which the employee reasonably believes constitutes a violation of federal law, rule, or regulation relating to railroad safety or security</a:t>
            </a:r>
          </a:p>
          <a:p>
            <a:pPr lvl="1">
              <a:lnSpc>
                <a:spcPct val="90000"/>
              </a:lnSpc>
            </a:pPr>
            <a:r>
              <a:rPr lang="en-US" sz="2200" dirty="0">
                <a:solidFill>
                  <a:srgbClr val="FFFFFF"/>
                </a:solidFill>
              </a:rPr>
              <a:t>or notifying or attempting to notify the railroad or FRA of a work-related personal injury</a:t>
            </a:r>
          </a:p>
        </p:txBody>
      </p:sp>
      <p:sp>
        <p:nvSpPr>
          <p:cNvPr id="26" name="Arc 2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0"/>
            <a:ext cx="9143999" cy="51498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p:cNvPicPr>
            <a:picLocks noChangeAspect="1" noChangeArrowheads="1"/>
          </p:cNvPicPr>
          <p:nvPr/>
        </p:nvPicPr>
        <p:blipFill rotWithShape="1">
          <a:blip r:embed="rId2">
            <a:alphaModFix amt="55000"/>
          </a:blip>
          <a:srcRect t="19667" b="5333"/>
          <a:stretch/>
        </p:blipFill>
        <p:spPr bwMode="auto">
          <a:xfrm>
            <a:off x="20" y="-6830"/>
            <a:ext cx="914398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8377" y="443508"/>
            <a:ext cx="3108960" cy="4189214"/>
          </a:xfrm>
        </p:spPr>
        <p:txBody>
          <a:bodyPr>
            <a:normAutofit/>
          </a:bodyPr>
          <a:lstStyle/>
          <a:p>
            <a:pPr>
              <a:lnSpc>
                <a:spcPct val="90000"/>
              </a:lnSpc>
            </a:pPr>
            <a:r>
              <a:rPr lang="en-US" sz="3600" dirty="0">
                <a:solidFill>
                  <a:srgbClr val="FFFFFF"/>
                </a:solidFill>
              </a:rPr>
              <a:t>Scope of whistleblower protection for railroad employees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335481" y="443508"/>
            <a:ext cx="5179868" cy="4189214"/>
          </a:xfrm>
        </p:spPr>
        <p:txBody>
          <a:bodyPr anchor="ctr">
            <a:normAutofit/>
          </a:bodyPr>
          <a:lstStyle/>
          <a:p>
            <a:pPr marL="0" indent="0">
              <a:lnSpc>
                <a:spcPct val="90000"/>
              </a:lnSpc>
              <a:buNone/>
            </a:pPr>
            <a:endParaRPr lang="en-US" sz="3000" dirty="0">
              <a:solidFill>
                <a:srgbClr val="FFFFFF"/>
              </a:solidFill>
            </a:endParaRPr>
          </a:p>
          <a:p>
            <a:pPr>
              <a:lnSpc>
                <a:spcPct val="90000"/>
              </a:lnSpc>
            </a:pPr>
            <a:r>
              <a:rPr lang="en-US" sz="3000" dirty="0">
                <a:solidFill>
                  <a:srgbClr val="FFFFFF"/>
                </a:solidFill>
              </a:rPr>
              <a:t>The employee protections under the OSHA whistleblower program effectively address a broad range of </a:t>
            </a:r>
            <a:r>
              <a:rPr lang="en-US" sz="3000" u="sng" dirty="0">
                <a:solidFill>
                  <a:srgbClr val="FFFFFF"/>
                </a:solidFill>
              </a:rPr>
              <a:t>adverse employment actions </a:t>
            </a:r>
            <a:r>
              <a:rPr lang="en-US" sz="3000" dirty="0">
                <a:solidFill>
                  <a:srgbClr val="FFFFFF"/>
                </a:solidFill>
              </a:rPr>
              <a:t>which the railroads historically have taken against railroad workers.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32367" y="273843"/>
            <a:ext cx="4282982" cy="1355479"/>
          </a:xfrm>
        </p:spPr>
        <p:txBody>
          <a:bodyPr>
            <a:normAutofit/>
          </a:bodyPr>
          <a:lstStyle/>
          <a:p>
            <a:pPr>
              <a:lnSpc>
                <a:spcPct val="90000"/>
              </a:lnSpc>
            </a:pPr>
            <a:r>
              <a:rPr lang="en-US" sz="2100" dirty="0"/>
              <a:t>       Partial list of Prohibited </a:t>
            </a:r>
            <a:br>
              <a:rPr lang="en-US" sz="2100" dirty="0"/>
            </a:br>
            <a:r>
              <a:rPr lang="en-US" sz="2100" dirty="0"/>
              <a:t>“</a:t>
            </a:r>
            <a:r>
              <a:rPr lang="en-US" sz="2100" b="1" dirty="0"/>
              <a:t>Adverse Employment Actions”</a:t>
            </a:r>
            <a:br>
              <a:rPr lang="en-US" sz="2100" b="1" dirty="0"/>
            </a:br>
            <a:r>
              <a:rPr lang="en-US" sz="2100" dirty="0"/>
              <a:t> by Railroads</a:t>
            </a:r>
          </a:p>
        </p:txBody>
      </p:sp>
      <p:pic>
        <p:nvPicPr>
          <p:cNvPr id="6" name="Picture 2"/>
          <p:cNvPicPr>
            <a:picLocks noChangeAspect="1" noChangeArrowheads="1"/>
          </p:cNvPicPr>
          <p:nvPr/>
        </p:nvPicPr>
        <p:blipFill rotWithShape="1">
          <a:blip r:embed="rId2"/>
          <a:srcRect l="28427" r="-2" b="-2"/>
          <a:stretch/>
        </p:blipFill>
        <p:spPr bwMode="auto">
          <a:xfrm>
            <a:off x="-14235"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95651" y="1749972"/>
            <a:ext cx="4119697" cy="3324948"/>
          </a:xfrm>
        </p:spPr>
        <p:txBody>
          <a:bodyPr>
            <a:normAutofit/>
          </a:bodyPr>
          <a:lstStyle/>
          <a:p>
            <a:pPr>
              <a:lnSpc>
                <a:spcPct val="90000"/>
              </a:lnSpc>
            </a:pPr>
            <a:endParaRPr lang="en-US" sz="1400" dirty="0"/>
          </a:p>
          <a:p>
            <a:pPr>
              <a:lnSpc>
                <a:spcPct val="90000"/>
              </a:lnSpc>
            </a:pPr>
            <a:r>
              <a:rPr lang="en-US" sz="1400" dirty="0"/>
              <a:t>Firing or laying off</a:t>
            </a:r>
          </a:p>
          <a:p>
            <a:pPr>
              <a:lnSpc>
                <a:spcPct val="90000"/>
              </a:lnSpc>
            </a:pPr>
            <a:r>
              <a:rPr lang="en-US" sz="1400" dirty="0"/>
              <a:t>Abolishment of jobs</a:t>
            </a:r>
          </a:p>
          <a:p>
            <a:pPr>
              <a:lnSpc>
                <a:spcPct val="90000"/>
              </a:lnSpc>
            </a:pPr>
            <a:r>
              <a:rPr lang="en-US" sz="1400" dirty="0"/>
              <a:t>Blacklisting</a:t>
            </a:r>
          </a:p>
          <a:p>
            <a:pPr>
              <a:lnSpc>
                <a:spcPct val="90000"/>
              </a:lnSpc>
            </a:pPr>
            <a:r>
              <a:rPr lang="en-US" sz="1400" dirty="0"/>
              <a:t>Demoting</a:t>
            </a:r>
          </a:p>
          <a:p>
            <a:pPr>
              <a:lnSpc>
                <a:spcPct val="90000"/>
              </a:lnSpc>
            </a:pPr>
            <a:r>
              <a:rPr lang="en-US" sz="1400" dirty="0"/>
              <a:t>Denying overtime or promotion</a:t>
            </a:r>
          </a:p>
          <a:p>
            <a:pPr>
              <a:lnSpc>
                <a:spcPct val="90000"/>
              </a:lnSpc>
            </a:pPr>
            <a:r>
              <a:rPr lang="en-US" sz="1400" dirty="0"/>
              <a:t>Disciplining</a:t>
            </a:r>
          </a:p>
          <a:p>
            <a:pPr>
              <a:lnSpc>
                <a:spcPct val="90000"/>
              </a:lnSpc>
            </a:pPr>
            <a:r>
              <a:rPr lang="en-US" sz="1400" dirty="0"/>
              <a:t>Denying benefits</a:t>
            </a:r>
          </a:p>
          <a:p>
            <a:pPr>
              <a:lnSpc>
                <a:spcPct val="90000"/>
              </a:lnSpc>
            </a:pPr>
            <a:r>
              <a:rPr lang="en-US" sz="1400" dirty="0"/>
              <a:t>Failing to hire or rehire</a:t>
            </a:r>
          </a:p>
          <a:p>
            <a:pPr>
              <a:lnSpc>
                <a:spcPct val="90000"/>
              </a:lnSpc>
            </a:pPr>
            <a:r>
              <a:rPr lang="en-US" sz="1400" dirty="0"/>
              <a:t>Intimidation</a:t>
            </a:r>
          </a:p>
          <a:p>
            <a:pPr>
              <a:lnSpc>
                <a:spcPct val="90000"/>
              </a:lnSpc>
            </a:pPr>
            <a:r>
              <a:rPr lang="en-US" sz="1400" dirty="0"/>
              <a:t>Reassignment affecting promotion prospects</a:t>
            </a:r>
          </a:p>
          <a:p>
            <a:pPr>
              <a:lnSpc>
                <a:spcPct val="90000"/>
              </a:lnSpc>
            </a:pPr>
            <a:r>
              <a:rPr lang="en-US" sz="1400" dirty="0"/>
              <a:t>Reducing hours or pay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3938487" cy="1355479"/>
          </a:xfrm>
        </p:spPr>
        <p:txBody>
          <a:bodyPr>
            <a:normAutofit/>
          </a:bodyPr>
          <a:lstStyle/>
          <a:p>
            <a:pPr>
              <a:lnSpc>
                <a:spcPct val="90000"/>
              </a:lnSpc>
            </a:pPr>
            <a:r>
              <a:rPr lang="en-US"/>
              <a:t>Overview of Program</a:t>
            </a:r>
          </a:p>
        </p:txBody>
      </p:sp>
      <p:sp>
        <p:nvSpPr>
          <p:cNvPr id="3" name="Content Placeholder 2"/>
          <p:cNvSpPr>
            <a:spLocks noGrp="1"/>
          </p:cNvSpPr>
          <p:nvPr>
            <p:ph idx="1"/>
          </p:nvPr>
        </p:nvSpPr>
        <p:spPr>
          <a:xfrm>
            <a:off x="628650" y="1749972"/>
            <a:ext cx="3464715" cy="2882750"/>
          </a:xfrm>
        </p:spPr>
        <p:txBody>
          <a:bodyPr>
            <a:normAutofit/>
          </a:bodyPr>
          <a:lstStyle/>
          <a:p>
            <a:r>
              <a:rPr lang="en-US" sz="1500" dirty="0"/>
              <a:t>Summary of Legal Standards</a:t>
            </a:r>
          </a:p>
          <a:p>
            <a:r>
              <a:rPr lang="en-US" sz="1500" dirty="0"/>
              <a:t>Examples</a:t>
            </a:r>
          </a:p>
          <a:p>
            <a:r>
              <a:rPr lang="en-US" sz="1500" dirty="0"/>
              <a:t>Overview of procedures of DOL/OSHA</a:t>
            </a:r>
          </a:p>
          <a:p>
            <a:r>
              <a:rPr lang="en-US" sz="1500" dirty="0"/>
              <a:t>Federal court procedures</a:t>
            </a:r>
          </a:p>
          <a:p>
            <a:r>
              <a:rPr lang="en-US" sz="1500" dirty="0"/>
              <a:t>Case developments</a:t>
            </a:r>
          </a:p>
          <a:p>
            <a:r>
              <a:rPr lang="en-US" sz="1500" dirty="0"/>
              <a:t>Important Legal Issues</a:t>
            </a:r>
          </a:p>
        </p:txBody>
      </p:sp>
      <p:pic>
        <p:nvPicPr>
          <p:cNvPr id="6" name="Picture 2"/>
          <p:cNvPicPr>
            <a:picLocks noChangeAspect="1" noChangeArrowheads="1"/>
          </p:cNvPicPr>
          <p:nvPr/>
        </p:nvPicPr>
        <p:blipFill rotWithShape="1">
          <a:blip r:embed="rId2"/>
          <a:srcRect l="30226" r="-2" b="-2"/>
          <a:stretch/>
        </p:blipFill>
        <p:spPr bwMode="auto">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9B69E25-FB19-FE74-4AFD-97C82671DD2B}"/>
              </a:ext>
            </a:extLst>
          </p:cNvPr>
          <p:cNvPicPr>
            <a:picLocks noChangeAspect="1"/>
          </p:cNvPicPr>
          <p:nvPr/>
        </p:nvPicPr>
        <p:blipFill>
          <a:blip r:embed="rId3"/>
          <a:stretch>
            <a:fillRect/>
          </a:stretch>
        </p:blipFill>
        <p:spPr>
          <a:xfrm>
            <a:off x="0" y="-7722"/>
            <a:ext cx="9144000" cy="5143500"/>
          </a:xfrm>
          <a:prstGeom prst="rect">
            <a:avLst/>
          </a:prstGeom>
        </p:spPr>
      </p:pic>
      <p:sp>
        <p:nvSpPr>
          <p:cNvPr id="2" name="Title 1">
            <a:extLst>
              <a:ext uri="{FF2B5EF4-FFF2-40B4-BE49-F238E27FC236}">
                <a16:creationId xmlns:a16="http://schemas.microsoft.com/office/drawing/2014/main" id="{0679F816-C694-495A-A0D6-560162D75683}"/>
              </a:ext>
            </a:extLst>
          </p:cNvPr>
          <p:cNvSpPr>
            <a:spLocks noGrp="1"/>
          </p:cNvSpPr>
          <p:nvPr>
            <p:ph type="title"/>
          </p:nvPr>
        </p:nvSpPr>
        <p:spPr/>
        <p:txBody>
          <a:bodyPr anchor="ctr"/>
          <a:lstStyle/>
          <a:p>
            <a:pPr algn="ctr"/>
            <a:r>
              <a:rPr lang="en-US" dirty="0"/>
              <a:t>Do you have a case?</a:t>
            </a:r>
          </a:p>
        </p:txBody>
      </p:sp>
      <p:pic>
        <p:nvPicPr>
          <p:cNvPr id="6" name="Content Placeholder 5">
            <a:extLst>
              <a:ext uri="{FF2B5EF4-FFF2-40B4-BE49-F238E27FC236}">
                <a16:creationId xmlns:a16="http://schemas.microsoft.com/office/drawing/2014/main" id="{C86DCF79-2ACC-4AC8-8478-0AE14A39187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25791" y="1356155"/>
            <a:ext cx="3092418" cy="3779623"/>
          </a:xfrm>
        </p:spPr>
      </p:pic>
    </p:spTree>
    <p:extLst>
      <p:ext uri="{BB962C8B-B14F-4D97-AF65-F5344CB8AC3E}">
        <p14:creationId xmlns:p14="http://schemas.microsoft.com/office/powerpoint/2010/main" val="107983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440141"/>
            <a:ext cx="2401025" cy="2540623"/>
          </a:xfrm>
        </p:spPr>
        <p:txBody>
          <a:bodyPr anchor="b">
            <a:normAutofit/>
          </a:bodyPr>
          <a:lstStyle/>
          <a:p>
            <a:pPr algn="r"/>
            <a:r>
              <a:rPr lang="en-US" sz="2800" dirty="0">
                <a:solidFill>
                  <a:srgbClr val="FFFFFF"/>
                </a:solidFill>
              </a:rPr>
              <a:t>         Overview of OSHA Investigation Procedure                  		</a:t>
            </a:r>
          </a:p>
        </p:txBody>
      </p:sp>
      <p:sp>
        <p:nvSpPr>
          <p:cNvPr id="3" name="Content Placeholder 2"/>
          <p:cNvSpPr>
            <a:spLocks noGrp="1"/>
          </p:cNvSpPr>
          <p:nvPr>
            <p:ph idx="1"/>
          </p:nvPr>
        </p:nvSpPr>
        <p:spPr>
          <a:xfrm>
            <a:off x="3053749" y="7603"/>
            <a:ext cx="3202248" cy="5143500"/>
          </a:xfrm>
        </p:spPr>
        <p:txBody>
          <a:bodyPr anchor="ctr">
            <a:noAutofit/>
          </a:bodyPr>
          <a:lstStyle/>
          <a:p>
            <a:pPr>
              <a:lnSpc>
                <a:spcPct val="90000"/>
              </a:lnSpc>
            </a:pPr>
            <a:endParaRPr lang="en-US" sz="1550" dirty="0"/>
          </a:p>
          <a:p>
            <a:pPr>
              <a:lnSpc>
                <a:spcPct val="90000"/>
              </a:lnSpc>
            </a:pPr>
            <a:r>
              <a:rPr lang="en-US" sz="1550" dirty="0"/>
              <a:t>The employee must file a claim with OSHA (although claims should be in writing, they may be filed by a telephone call to an OSHA office)</a:t>
            </a:r>
          </a:p>
          <a:p>
            <a:pPr>
              <a:lnSpc>
                <a:spcPct val="90000"/>
              </a:lnSpc>
            </a:pPr>
            <a:endParaRPr lang="en-US" sz="1550" dirty="0"/>
          </a:p>
          <a:p>
            <a:pPr>
              <a:lnSpc>
                <a:spcPct val="90000"/>
              </a:lnSpc>
            </a:pPr>
            <a:r>
              <a:rPr lang="en-US" sz="1550" dirty="0"/>
              <a:t>The complaint must be filed with DOL/OSHA within </a:t>
            </a:r>
            <a:r>
              <a:rPr lang="en-US" sz="1550" u="sng" dirty="0"/>
              <a:t>180 days</a:t>
            </a:r>
            <a:r>
              <a:rPr lang="en-US" sz="1550" dirty="0"/>
              <a:t> after the </a:t>
            </a:r>
            <a:r>
              <a:rPr lang="en-US" sz="1550" i="1" dirty="0"/>
              <a:t>adverse employment action </a:t>
            </a:r>
            <a:r>
              <a:rPr lang="en-US" sz="1550" dirty="0"/>
              <a:t>(i.e., when the retaliatory action was taken and communicated to the employee).   </a:t>
            </a:r>
            <a:r>
              <a:rPr lang="en-US" sz="1550" u="sng" dirty="0"/>
              <a:t>Complaints should be filed with the assistance of a qualified attorney.   </a:t>
            </a:r>
          </a:p>
          <a:p>
            <a:pPr>
              <a:lnSpc>
                <a:spcPct val="90000"/>
              </a:lnSpc>
            </a:pPr>
            <a:endParaRPr lang="en-US" sz="1550" dirty="0"/>
          </a:p>
          <a:p>
            <a:pPr>
              <a:lnSpc>
                <a:spcPct val="90000"/>
              </a:lnSpc>
            </a:pPr>
            <a:r>
              <a:rPr lang="en-US" sz="1550" dirty="0"/>
              <a:t>The Whistleblower law stipulates the parties’ “burden of proof”:  A </a:t>
            </a:r>
            <a:r>
              <a:rPr lang="en-US" sz="1550" i="1" dirty="0"/>
              <a:t>prima facie</a:t>
            </a:r>
            <a:r>
              <a:rPr lang="en-US" sz="1550" dirty="0"/>
              <a:t> case by you; clear and convincing rebuttal by the railroad.</a:t>
            </a:r>
          </a:p>
          <a:p>
            <a:pPr lvl="1">
              <a:lnSpc>
                <a:spcPct val="90000"/>
              </a:lnSpc>
            </a:pPr>
            <a:endParaRPr lang="en-US" sz="1200" dirty="0"/>
          </a:p>
        </p:txBody>
      </p:sp>
      <p:pic>
        <p:nvPicPr>
          <p:cNvPr id="6" name="Picture 2"/>
          <p:cNvPicPr>
            <a:picLocks noChangeAspect="1" noChangeArrowheads="1"/>
          </p:cNvPicPr>
          <p:nvPr/>
        </p:nvPicPr>
        <p:blipFill>
          <a:blip r:embed="rId3"/>
          <a:stretch/>
        </p:blipFill>
        <p:spPr bwMode="auto">
          <a:xfrm>
            <a:off x="6256004" y="1885120"/>
            <a:ext cx="2711832" cy="1410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99292" y="424246"/>
            <a:ext cx="4605336" cy="992579"/>
          </a:xfrm>
        </p:spPr>
        <p:txBody>
          <a:bodyPr anchor="t">
            <a:normAutofit/>
          </a:bodyPr>
          <a:lstStyle/>
          <a:p>
            <a:pPr>
              <a:lnSpc>
                <a:spcPct val="90000"/>
              </a:lnSpc>
            </a:pPr>
            <a:r>
              <a:rPr lang="en-US" sz="3000" dirty="0">
                <a:solidFill>
                  <a:schemeClr val="bg1"/>
                </a:solidFill>
              </a:rPr>
              <a:t>Current OSHA Investigation  Procedures</a:t>
            </a:r>
          </a:p>
        </p:txBody>
      </p:sp>
      <p:grpSp>
        <p:nvGrpSpPr>
          <p:cNvPr id="13" name="Group 12">
            <a:extLst>
              <a:ext uri="{FF2B5EF4-FFF2-40B4-BE49-F238E27FC236}">
                <a16:creationId xmlns:a16="http://schemas.microsoft.com/office/drawing/2014/main" id="{36AB285A-81F9-42F0-A9FD-0058EB46EF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3436144" cy="5143500"/>
            <a:chOff x="-2" y="-1"/>
            <a:chExt cx="4581527" cy="6858002"/>
          </a:xfrm>
          <a:effectLst>
            <a:outerShdw blurRad="381000" dist="50800" algn="ctr" rotWithShape="0">
              <a:srgbClr val="000000">
                <a:alpha val="10000"/>
              </a:srgbClr>
            </a:outerShdw>
          </a:effectLst>
        </p:grpSpPr>
        <p:grpSp>
          <p:nvGrpSpPr>
            <p:cNvPr id="14" name="Group 13">
              <a:extLst>
                <a:ext uri="{FF2B5EF4-FFF2-40B4-BE49-F238E27FC236}">
                  <a16:creationId xmlns:a16="http://schemas.microsoft.com/office/drawing/2014/main" id="{A08FF3E0-ABFD-4639-B6D5-59DC3C5043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2" name="Freeform: Shape 21">
                <a:extLst>
                  <a:ext uri="{FF2B5EF4-FFF2-40B4-BE49-F238E27FC236}">
                    <a16:creationId xmlns:a16="http://schemas.microsoft.com/office/drawing/2014/main" id="{05F28668-2B20-456B-B40F-9496D0A01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45261A6-F525-4DE2-99D5-BD04602D3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5726B9BC-5A36-4E2B-ACA8-E750DAF63C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6" name="Group 15">
                <a:extLst>
                  <a:ext uri="{FF2B5EF4-FFF2-40B4-BE49-F238E27FC236}">
                    <a16:creationId xmlns:a16="http://schemas.microsoft.com/office/drawing/2014/main" id="{D3D8668E-61B9-48EF-9EBA-555647BA6D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0" name="Freeform: Shape 19">
                  <a:extLst>
                    <a:ext uri="{FF2B5EF4-FFF2-40B4-BE49-F238E27FC236}">
                      <a16:creationId xmlns:a16="http://schemas.microsoft.com/office/drawing/2014/main" id="{3B5CB98A-8493-4791-B351-0BC590BB9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CA2FB47-60A5-434E-9BA4-1FF65518A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406D9D90-1212-40FF-BAB0-8A661FC855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8" name="Freeform: Shape 17">
                  <a:extLst>
                    <a:ext uri="{FF2B5EF4-FFF2-40B4-BE49-F238E27FC236}">
                      <a16:creationId xmlns:a16="http://schemas.microsoft.com/office/drawing/2014/main" id="{903898C6-CE98-4636-8CE5-5172BD2B9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5326F39-37DB-4935-9AD9-746655D5D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pic>
        <p:nvPicPr>
          <p:cNvPr id="6" name="Picture 2"/>
          <p:cNvPicPr>
            <a:picLocks noChangeAspect="1" noChangeArrowheads="1"/>
          </p:cNvPicPr>
          <p:nvPr/>
        </p:nvPicPr>
        <p:blipFill>
          <a:blip r:embed="rId3"/>
          <a:stretch/>
        </p:blipFill>
        <p:spPr bwMode="auto">
          <a:xfrm>
            <a:off x="626268" y="1185523"/>
            <a:ext cx="1997868" cy="32075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24300" y="1416825"/>
            <a:ext cx="4605337" cy="3431621"/>
          </a:xfrm>
        </p:spPr>
        <p:txBody>
          <a:bodyPr>
            <a:normAutofit/>
          </a:bodyPr>
          <a:lstStyle/>
          <a:p>
            <a:pPr>
              <a:lnSpc>
                <a:spcPct val="90000"/>
              </a:lnSpc>
            </a:pPr>
            <a:r>
              <a:rPr lang="en-US" sz="1600" dirty="0">
                <a:solidFill>
                  <a:schemeClr val="bg1">
                    <a:alpha val="80000"/>
                  </a:schemeClr>
                </a:solidFill>
              </a:rPr>
              <a:t>The complaint will be assigned a regional investigator;</a:t>
            </a:r>
          </a:p>
          <a:p>
            <a:pPr>
              <a:lnSpc>
                <a:spcPct val="90000"/>
              </a:lnSpc>
            </a:pPr>
            <a:r>
              <a:rPr lang="en-US" sz="1600" dirty="0">
                <a:solidFill>
                  <a:schemeClr val="bg1">
                    <a:alpha val="80000"/>
                  </a:schemeClr>
                </a:solidFill>
              </a:rPr>
              <a:t>OSHA staff makes a preliminary assessment as to whether the case is timely filed;</a:t>
            </a:r>
          </a:p>
          <a:p>
            <a:pPr>
              <a:lnSpc>
                <a:spcPct val="90000"/>
              </a:lnSpc>
            </a:pPr>
            <a:r>
              <a:rPr lang="en-US" sz="1600" dirty="0">
                <a:solidFill>
                  <a:schemeClr val="bg1">
                    <a:alpha val="80000"/>
                  </a:schemeClr>
                </a:solidFill>
              </a:rPr>
              <a:t>The investigator is supposed to interview the complaining rail worker </a:t>
            </a:r>
            <a:r>
              <a:rPr lang="en-US" sz="1600" u="sng" dirty="0">
                <a:solidFill>
                  <a:schemeClr val="bg1">
                    <a:alpha val="80000"/>
                  </a:schemeClr>
                </a:solidFill>
              </a:rPr>
              <a:t>before</a:t>
            </a:r>
            <a:r>
              <a:rPr lang="en-US" sz="1600" dirty="0">
                <a:solidFill>
                  <a:schemeClr val="bg1">
                    <a:alpha val="80000"/>
                  </a:schemeClr>
                </a:solidFill>
              </a:rPr>
              <a:t> reading the railroad’s written answer to the complaint *;</a:t>
            </a:r>
          </a:p>
          <a:p>
            <a:pPr>
              <a:lnSpc>
                <a:spcPct val="90000"/>
              </a:lnSpc>
            </a:pPr>
            <a:r>
              <a:rPr lang="en-US" sz="1600" dirty="0">
                <a:solidFill>
                  <a:schemeClr val="bg1">
                    <a:alpha val="80000"/>
                  </a:schemeClr>
                </a:solidFill>
              </a:rPr>
              <a:t>The investigator might not be trained in whistle-blower or rail safety cases;</a:t>
            </a:r>
          </a:p>
          <a:p>
            <a:pPr>
              <a:lnSpc>
                <a:spcPct val="90000"/>
              </a:lnSpc>
            </a:pPr>
            <a:r>
              <a:rPr lang="en-US" sz="1600" dirty="0">
                <a:solidFill>
                  <a:schemeClr val="bg1">
                    <a:alpha val="80000"/>
                  </a:schemeClr>
                </a:solidFill>
              </a:rPr>
              <a:t>The interview will possibly be recorded;</a:t>
            </a:r>
          </a:p>
          <a:p>
            <a:pPr>
              <a:lnSpc>
                <a:spcPct val="90000"/>
              </a:lnSpc>
            </a:pPr>
            <a:r>
              <a:rPr lang="en-US" sz="1600" dirty="0">
                <a:solidFill>
                  <a:schemeClr val="bg1">
                    <a:alpha val="80000"/>
                  </a:schemeClr>
                </a:solidFill>
              </a:rPr>
              <a:t>Workers have a right to have a union representative or lawyer present during the interview;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5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6369" y="275910"/>
            <a:ext cx="3293268" cy="992579"/>
          </a:xfrm>
        </p:spPr>
        <p:txBody>
          <a:bodyPr anchor="t">
            <a:normAutofit fontScale="90000"/>
          </a:bodyPr>
          <a:lstStyle/>
          <a:p>
            <a:pPr>
              <a:lnSpc>
                <a:spcPct val="90000"/>
              </a:lnSpc>
            </a:pPr>
            <a:r>
              <a:rPr lang="en-US" sz="2300" dirty="0">
                <a:solidFill>
                  <a:schemeClr val="bg1"/>
                </a:solidFill>
              </a:rPr>
              <a:t>Current OHSA Investigation Procedures (Cont’d)</a:t>
            </a:r>
          </a:p>
        </p:txBody>
      </p:sp>
      <p:pic>
        <p:nvPicPr>
          <p:cNvPr id="2050" name="Picture 2"/>
          <p:cNvPicPr>
            <a:picLocks noChangeAspect="1" noChangeArrowheads="1"/>
          </p:cNvPicPr>
          <p:nvPr/>
        </p:nvPicPr>
        <p:blipFill rotWithShape="1">
          <a:blip r:embed="rId2"/>
          <a:srcRect r="24912"/>
          <a:stretch/>
        </p:blipFill>
        <p:spPr bwMode="auto">
          <a:xfrm>
            <a:off x="620316" y="1123950"/>
            <a:ext cx="3945731" cy="3507581"/>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66" name="Group 2056">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6" y="3596652"/>
            <a:ext cx="3945731" cy="1057992"/>
            <a:chOff x="827088" y="4795537"/>
            <a:chExt cx="5260975" cy="1410656"/>
          </a:xfrm>
        </p:grpSpPr>
        <p:sp>
          <p:nvSpPr>
            <p:cNvPr id="2058" name="Freeform: Shape 2057">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4642338" y="1123949"/>
            <a:ext cx="4290647" cy="3850072"/>
          </a:xfrm>
        </p:spPr>
        <p:txBody>
          <a:bodyPr>
            <a:normAutofit/>
          </a:bodyPr>
          <a:lstStyle/>
          <a:p>
            <a:pPr lvl="0">
              <a:lnSpc>
                <a:spcPct val="90000"/>
              </a:lnSpc>
            </a:pPr>
            <a:r>
              <a:rPr lang="en-US" sz="1250" dirty="0">
                <a:solidFill>
                  <a:schemeClr val="bg1">
                    <a:alpha val="80000"/>
                  </a:schemeClr>
                </a:solidFill>
              </a:rPr>
              <a:t>Before the interview, the worker and his/her lawyer can read the railroad’s written response.</a:t>
            </a:r>
          </a:p>
          <a:p>
            <a:pPr lvl="0">
              <a:lnSpc>
                <a:spcPct val="90000"/>
              </a:lnSpc>
            </a:pPr>
            <a:r>
              <a:rPr lang="en-US" sz="1250" dirty="0">
                <a:solidFill>
                  <a:schemeClr val="bg1">
                    <a:alpha val="80000"/>
                  </a:schemeClr>
                </a:solidFill>
              </a:rPr>
              <a:t>This is a virtual ‘anything goes’ evidence process, and every effort to educate the OSHA investigator into the retaliatory nature of the industry and the carrier should be undertaken;</a:t>
            </a:r>
          </a:p>
          <a:p>
            <a:pPr lvl="0">
              <a:lnSpc>
                <a:spcPct val="90000"/>
              </a:lnSpc>
            </a:pPr>
            <a:r>
              <a:rPr lang="en-US" sz="1250" dirty="0">
                <a:solidFill>
                  <a:schemeClr val="bg1">
                    <a:alpha val="80000"/>
                  </a:schemeClr>
                </a:solidFill>
              </a:rPr>
              <a:t>It is highly advisable to be completely open with the investigator, ensuring OSHA has the grievance Investigation transcript if there was one and other information not presented during it.</a:t>
            </a:r>
          </a:p>
          <a:p>
            <a:pPr lvl="0">
              <a:lnSpc>
                <a:spcPct val="90000"/>
              </a:lnSpc>
            </a:pPr>
            <a:r>
              <a:rPr lang="en-US" sz="1250" dirty="0">
                <a:solidFill>
                  <a:schemeClr val="bg1">
                    <a:alpha val="80000"/>
                  </a:schemeClr>
                </a:solidFill>
              </a:rPr>
              <a:t>The investigator makes a probable cause/no probable cause decision (and remedies if favorable to the worker) and submit it for approval to the Regional solicitor and administrator. It will be sent to the parties and released to the news media if approved.</a:t>
            </a:r>
          </a:p>
          <a:p>
            <a:pPr lvl="0">
              <a:lnSpc>
                <a:spcPct val="90000"/>
              </a:lnSpc>
            </a:pPr>
            <a:r>
              <a:rPr lang="en-US" sz="1250" dirty="0">
                <a:solidFill>
                  <a:schemeClr val="bg1">
                    <a:alpha val="80000"/>
                  </a:schemeClr>
                </a:solidFill>
              </a:rPr>
              <a:t>There are a broad set of written interim regulations governing OSHA’s handling of §20109 complaints and unpublished internal OSHA policies governing its procedures. This is complex and subject to change as the current rules are under review.</a:t>
            </a:r>
          </a:p>
          <a:p>
            <a:pPr lvl="0">
              <a:lnSpc>
                <a:spcPct val="90000"/>
              </a:lnSpc>
            </a:pPr>
            <a:endParaRPr lang="en-US" sz="700" dirty="0">
              <a:solidFill>
                <a:schemeClr val="bg1">
                  <a:alpha val="80000"/>
                </a:schemeClr>
              </a:solidFill>
            </a:endParaRPr>
          </a:p>
          <a:p>
            <a:pPr>
              <a:lnSpc>
                <a:spcPct val="90000"/>
              </a:lnSpc>
            </a:pPr>
            <a:endParaRPr lang="en-US" sz="700" dirty="0">
              <a:solidFill>
                <a:schemeClr val="bg1">
                  <a:alpha val="80000"/>
                </a:schemeClr>
              </a:solidFill>
            </a:endParaRPr>
          </a:p>
        </p:txBody>
      </p:sp>
    </p:spTree>
    <p:extLst>
      <p:ext uri="{BB962C8B-B14F-4D97-AF65-F5344CB8AC3E}">
        <p14:creationId xmlns:p14="http://schemas.microsoft.com/office/powerpoint/2010/main" val="4124498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2">
            <a:alphaModFix amt="40000"/>
          </a:blip>
          <a:srcRect t="8792" b="6938"/>
          <a:stretch/>
        </p:blipFill>
        <p:spPr bwMode="auto">
          <a:xfrm>
            <a:off x="20" y="10"/>
            <a:ext cx="9143979"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0060" y="640254"/>
            <a:ext cx="3017520" cy="3753596"/>
          </a:xfrm>
        </p:spPr>
        <p:txBody>
          <a:bodyPr>
            <a:normAutofit/>
          </a:bodyPr>
          <a:lstStyle/>
          <a:p>
            <a:r>
              <a:rPr lang="en-US" sz="3500" dirty="0">
                <a:solidFill>
                  <a:srgbClr val="FFFFFF"/>
                </a:solidFill>
              </a:rPr>
              <a:t>OSHA Administrative Appeals</a:t>
            </a:r>
          </a:p>
        </p:txBody>
      </p:sp>
      <p:sp>
        <p:nvSpPr>
          <p:cNvPr id="3" name="Content Placeholder 2"/>
          <p:cNvSpPr>
            <a:spLocks noGrp="1"/>
          </p:cNvSpPr>
          <p:nvPr>
            <p:ph idx="1"/>
          </p:nvPr>
        </p:nvSpPr>
        <p:spPr>
          <a:xfrm>
            <a:off x="3989189" y="481498"/>
            <a:ext cx="4603017" cy="4106268"/>
          </a:xfrm>
        </p:spPr>
        <p:txBody>
          <a:bodyPr anchor="ctr">
            <a:normAutofit/>
          </a:bodyPr>
          <a:lstStyle/>
          <a:p>
            <a:pPr>
              <a:lnSpc>
                <a:spcPct val="90000"/>
              </a:lnSpc>
            </a:pPr>
            <a:r>
              <a:rPr lang="en-US" sz="1600" dirty="0">
                <a:solidFill>
                  <a:srgbClr val="FFFFFF"/>
                </a:solidFill>
              </a:rPr>
              <a:t>If either party objects to OSHA’s findings, it may appeal to the DOL to have the case heard by an Administrative Law Judge (“ALJ”)</a:t>
            </a:r>
          </a:p>
          <a:p>
            <a:pPr lvl="1">
              <a:lnSpc>
                <a:spcPct val="90000"/>
              </a:lnSpc>
            </a:pPr>
            <a:r>
              <a:rPr lang="en-US" sz="1600" dirty="0">
                <a:solidFill>
                  <a:srgbClr val="FFFFFF"/>
                </a:solidFill>
              </a:rPr>
              <a:t>The appeal must be within </a:t>
            </a:r>
            <a:r>
              <a:rPr lang="en-US" sz="1600" u="sng" dirty="0">
                <a:solidFill>
                  <a:srgbClr val="FFFFFF"/>
                </a:solidFill>
              </a:rPr>
              <a:t>30 days</a:t>
            </a:r>
            <a:r>
              <a:rPr lang="en-US" sz="1600" dirty="0">
                <a:solidFill>
                  <a:srgbClr val="FFFFFF"/>
                </a:solidFill>
              </a:rPr>
              <a:t> of OSHA’s ruling</a:t>
            </a:r>
          </a:p>
          <a:p>
            <a:pPr lvl="1">
              <a:lnSpc>
                <a:spcPct val="90000"/>
              </a:lnSpc>
            </a:pPr>
            <a:r>
              <a:rPr lang="en-US" sz="1600" dirty="0">
                <a:solidFill>
                  <a:srgbClr val="FFFFFF"/>
                </a:solidFill>
              </a:rPr>
              <a:t>Rail workers have </a:t>
            </a:r>
            <a:r>
              <a:rPr lang="en-US" sz="1600" u="sng" dirty="0">
                <a:solidFill>
                  <a:srgbClr val="FFFFFF"/>
                </a:solidFill>
              </a:rPr>
              <a:t>full rights of discovery</a:t>
            </a:r>
            <a:r>
              <a:rPr lang="en-US" sz="1600" dirty="0">
                <a:solidFill>
                  <a:srgbClr val="FFFFFF"/>
                </a:solidFill>
              </a:rPr>
              <a:t>: see 29 C.F.R. Part 18.13-18.22</a:t>
            </a:r>
          </a:p>
          <a:p>
            <a:pPr lvl="1">
              <a:lnSpc>
                <a:spcPct val="90000"/>
              </a:lnSpc>
            </a:pPr>
            <a:r>
              <a:rPr lang="en-US" sz="1600" dirty="0">
                <a:solidFill>
                  <a:srgbClr val="FFFFFF"/>
                </a:solidFill>
              </a:rPr>
              <a:t>The ALJ will then conduct a full administrative trial on a </a:t>
            </a:r>
            <a:r>
              <a:rPr lang="en-US" sz="1600" i="1" dirty="0">
                <a:solidFill>
                  <a:srgbClr val="FFFFFF"/>
                </a:solidFill>
              </a:rPr>
              <a:t>de novo </a:t>
            </a:r>
            <a:r>
              <a:rPr lang="en-US" sz="1600" dirty="0">
                <a:solidFill>
                  <a:srgbClr val="FFFFFF"/>
                </a:solidFill>
              </a:rPr>
              <a:t>basis, and on the record;</a:t>
            </a:r>
          </a:p>
          <a:p>
            <a:pPr lvl="1">
              <a:lnSpc>
                <a:spcPct val="90000"/>
              </a:lnSpc>
              <a:buNone/>
            </a:pPr>
            <a:r>
              <a:rPr lang="en-US" sz="1600" dirty="0">
                <a:solidFill>
                  <a:srgbClr val="FFFFFF"/>
                </a:solidFill>
              </a:rPr>
              <a:t>The decision of the ALJ may be appealed to the DOL Administrative Review Board (ARB). Note: the ARB is highly political, with all members selected by the Secretary of Labor and removable at will without cause.</a:t>
            </a:r>
          </a:p>
        </p:txBody>
      </p:sp>
      <p:sp>
        <p:nvSpPr>
          <p:cNvPr id="46"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9190" y="370332"/>
            <a:ext cx="4672203" cy="4291670"/>
          </a:xfrm>
          <a:custGeom>
            <a:avLst/>
            <a:gdLst>
              <a:gd name="connsiteX0" fmla="*/ 0 w 4672203"/>
              <a:gd name="connsiteY0" fmla="*/ 0 h 4291670"/>
              <a:gd name="connsiteX1" fmla="*/ 620736 w 4672203"/>
              <a:gd name="connsiteY1" fmla="*/ 0 h 4291670"/>
              <a:gd name="connsiteX2" fmla="*/ 1148027 w 4672203"/>
              <a:gd name="connsiteY2" fmla="*/ 0 h 4291670"/>
              <a:gd name="connsiteX3" fmla="*/ 1908929 w 4672203"/>
              <a:gd name="connsiteY3" fmla="*/ 0 h 4291670"/>
              <a:gd name="connsiteX4" fmla="*/ 2529664 w 4672203"/>
              <a:gd name="connsiteY4" fmla="*/ 0 h 4291670"/>
              <a:gd name="connsiteX5" fmla="*/ 3150400 w 4672203"/>
              <a:gd name="connsiteY5" fmla="*/ 0 h 4291670"/>
              <a:gd name="connsiteX6" fmla="*/ 3911301 w 4672203"/>
              <a:gd name="connsiteY6" fmla="*/ 0 h 4291670"/>
              <a:gd name="connsiteX7" fmla="*/ 4672203 w 4672203"/>
              <a:gd name="connsiteY7" fmla="*/ 0 h 4291670"/>
              <a:gd name="connsiteX8" fmla="*/ 4672203 w 4672203"/>
              <a:gd name="connsiteY8" fmla="*/ 698929 h 4291670"/>
              <a:gd name="connsiteX9" fmla="*/ 4672203 w 4672203"/>
              <a:gd name="connsiteY9" fmla="*/ 1226191 h 4291670"/>
              <a:gd name="connsiteX10" fmla="*/ 4672203 w 4672203"/>
              <a:gd name="connsiteY10" fmla="*/ 1753454 h 4291670"/>
              <a:gd name="connsiteX11" fmla="*/ 4672203 w 4672203"/>
              <a:gd name="connsiteY11" fmla="*/ 2366549 h 4291670"/>
              <a:gd name="connsiteX12" fmla="*/ 4672203 w 4672203"/>
              <a:gd name="connsiteY12" fmla="*/ 3022562 h 4291670"/>
              <a:gd name="connsiteX13" fmla="*/ 4672203 w 4672203"/>
              <a:gd name="connsiteY13" fmla="*/ 3506907 h 4291670"/>
              <a:gd name="connsiteX14" fmla="*/ 4672203 w 4672203"/>
              <a:gd name="connsiteY14" fmla="*/ 4291670 h 4291670"/>
              <a:gd name="connsiteX15" fmla="*/ 4004745 w 4672203"/>
              <a:gd name="connsiteY15" fmla="*/ 4291670 h 4291670"/>
              <a:gd name="connsiteX16" fmla="*/ 3337288 w 4672203"/>
              <a:gd name="connsiteY16" fmla="*/ 4291670 h 4291670"/>
              <a:gd name="connsiteX17" fmla="*/ 2576386 w 4672203"/>
              <a:gd name="connsiteY17" fmla="*/ 4291670 h 4291670"/>
              <a:gd name="connsiteX18" fmla="*/ 1908929 w 4672203"/>
              <a:gd name="connsiteY18" fmla="*/ 4291670 h 4291670"/>
              <a:gd name="connsiteX19" fmla="*/ 1381637 w 4672203"/>
              <a:gd name="connsiteY19" fmla="*/ 4291670 h 4291670"/>
              <a:gd name="connsiteX20" fmla="*/ 807624 w 4672203"/>
              <a:gd name="connsiteY20" fmla="*/ 4291670 h 4291670"/>
              <a:gd name="connsiteX21" fmla="*/ 0 w 4672203"/>
              <a:gd name="connsiteY21" fmla="*/ 4291670 h 4291670"/>
              <a:gd name="connsiteX22" fmla="*/ 0 w 4672203"/>
              <a:gd name="connsiteY22" fmla="*/ 3678574 h 4291670"/>
              <a:gd name="connsiteX23" fmla="*/ 0 w 4672203"/>
              <a:gd name="connsiteY23" fmla="*/ 3065479 h 4291670"/>
              <a:gd name="connsiteX24" fmla="*/ 0 w 4672203"/>
              <a:gd name="connsiteY24" fmla="*/ 2495300 h 4291670"/>
              <a:gd name="connsiteX25" fmla="*/ 0 w 4672203"/>
              <a:gd name="connsiteY25" fmla="*/ 2010954 h 4291670"/>
              <a:gd name="connsiteX26" fmla="*/ 0 w 4672203"/>
              <a:gd name="connsiteY26" fmla="*/ 1526608 h 4291670"/>
              <a:gd name="connsiteX27" fmla="*/ 0 w 4672203"/>
              <a:gd name="connsiteY27" fmla="*/ 870596 h 4291670"/>
              <a:gd name="connsiteX28" fmla="*/ 0 w 4672203"/>
              <a:gd name="connsiteY28" fmla="*/ 0 h 42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72203" h="4291670" extrusionOk="0">
                <a:moveTo>
                  <a:pt x="0" y="0"/>
                </a:moveTo>
                <a:cubicBezTo>
                  <a:pt x="164291" y="-17138"/>
                  <a:pt x="364079" y="-16277"/>
                  <a:pt x="620736" y="0"/>
                </a:cubicBezTo>
                <a:cubicBezTo>
                  <a:pt x="877112" y="30781"/>
                  <a:pt x="955007" y="-19859"/>
                  <a:pt x="1148027" y="0"/>
                </a:cubicBezTo>
                <a:cubicBezTo>
                  <a:pt x="1315775" y="34283"/>
                  <a:pt x="1681137" y="15116"/>
                  <a:pt x="1908929" y="0"/>
                </a:cubicBezTo>
                <a:cubicBezTo>
                  <a:pt x="2123528" y="-12231"/>
                  <a:pt x="2330147" y="-13378"/>
                  <a:pt x="2529664" y="0"/>
                </a:cubicBezTo>
                <a:cubicBezTo>
                  <a:pt x="2751874" y="19444"/>
                  <a:pt x="2987378" y="-5265"/>
                  <a:pt x="3150400" y="0"/>
                </a:cubicBezTo>
                <a:cubicBezTo>
                  <a:pt x="3303230" y="-18797"/>
                  <a:pt x="3730292" y="47336"/>
                  <a:pt x="3911301" y="0"/>
                </a:cubicBezTo>
                <a:cubicBezTo>
                  <a:pt x="4066224" y="-65763"/>
                  <a:pt x="4289227" y="-8290"/>
                  <a:pt x="4672203" y="0"/>
                </a:cubicBezTo>
                <a:cubicBezTo>
                  <a:pt x="4696614" y="283124"/>
                  <a:pt x="4706044" y="500641"/>
                  <a:pt x="4672203" y="698929"/>
                </a:cubicBezTo>
                <a:cubicBezTo>
                  <a:pt x="4645539" y="899973"/>
                  <a:pt x="4699805" y="1069862"/>
                  <a:pt x="4672203" y="1226191"/>
                </a:cubicBezTo>
                <a:cubicBezTo>
                  <a:pt x="4671929" y="1414303"/>
                  <a:pt x="4684758" y="1624169"/>
                  <a:pt x="4672203" y="1753454"/>
                </a:cubicBezTo>
                <a:cubicBezTo>
                  <a:pt x="4687892" y="1954421"/>
                  <a:pt x="4670458" y="2134445"/>
                  <a:pt x="4672203" y="2366549"/>
                </a:cubicBezTo>
                <a:cubicBezTo>
                  <a:pt x="4692103" y="2607452"/>
                  <a:pt x="4667603" y="2819197"/>
                  <a:pt x="4672203" y="3022562"/>
                </a:cubicBezTo>
                <a:cubicBezTo>
                  <a:pt x="4676134" y="3194841"/>
                  <a:pt x="4650631" y="3271906"/>
                  <a:pt x="4672203" y="3506907"/>
                </a:cubicBezTo>
                <a:cubicBezTo>
                  <a:pt x="4671665" y="3738826"/>
                  <a:pt x="4634949" y="3969182"/>
                  <a:pt x="4672203" y="4291670"/>
                </a:cubicBezTo>
                <a:cubicBezTo>
                  <a:pt x="4445020" y="4291333"/>
                  <a:pt x="4110917" y="4325642"/>
                  <a:pt x="4004745" y="4291670"/>
                </a:cubicBezTo>
                <a:cubicBezTo>
                  <a:pt x="3864100" y="4284636"/>
                  <a:pt x="3483723" y="4287912"/>
                  <a:pt x="3337288" y="4291670"/>
                </a:cubicBezTo>
                <a:cubicBezTo>
                  <a:pt x="3197591" y="4320095"/>
                  <a:pt x="2871865" y="4265442"/>
                  <a:pt x="2576386" y="4291670"/>
                </a:cubicBezTo>
                <a:cubicBezTo>
                  <a:pt x="2304413" y="4309243"/>
                  <a:pt x="2188732" y="4302462"/>
                  <a:pt x="1908929" y="4291670"/>
                </a:cubicBezTo>
                <a:cubicBezTo>
                  <a:pt x="1625360" y="4285610"/>
                  <a:pt x="1580720" y="4297777"/>
                  <a:pt x="1381637" y="4291670"/>
                </a:cubicBezTo>
                <a:cubicBezTo>
                  <a:pt x="1183380" y="4267644"/>
                  <a:pt x="972788" y="4278771"/>
                  <a:pt x="807624" y="4291670"/>
                </a:cubicBezTo>
                <a:cubicBezTo>
                  <a:pt x="633183" y="4317348"/>
                  <a:pt x="210841" y="4272952"/>
                  <a:pt x="0" y="4291670"/>
                </a:cubicBezTo>
                <a:cubicBezTo>
                  <a:pt x="-29581" y="4023692"/>
                  <a:pt x="-5093" y="3810774"/>
                  <a:pt x="0" y="3678574"/>
                </a:cubicBezTo>
                <a:cubicBezTo>
                  <a:pt x="20250" y="3537552"/>
                  <a:pt x="14604" y="3289906"/>
                  <a:pt x="0" y="3065479"/>
                </a:cubicBezTo>
                <a:cubicBezTo>
                  <a:pt x="10770" y="2822538"/>
                  <a:pt x="-15097" y="2642033"/>
                  <a:pt x="0" y="2495300"/>
                </a:cubicBezTo>
                <a:cubicBezTo>
                  <a:pt x="1882" y="2359728"/>
                  <a:pt x="-4188" y="2139463"/>
                  <a:pt x="0" y="2010954"/>
                </a:cubicBezTo>
                <a:cubicBezTo>
                  <a:pt x="9295" y="1835095"/>
                  <a:pt x="21557" y="1661864"/>
                  <a:pt x="0" y="1526608"/>
                </a:cubicBezTo>
                <a:cubicBezTo>
                  <a:pt x="-46711" y="1354293"/>
                  <a:pt x="28053" y="1071265"/>
                  <a:pt x="0" y="870596"/>
                </a:cubicBezTo>
                <a:cubicBezTo>
                  <a:pt x="-24605" y="651765"/>
                  <a:pt x="-4501" y="409604"/>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sd="1219033472">
                  <a:custGeom>
                    <a:avLst/>
                    <a:gdLst>
                      <a:gd name="connsiteX0" fmla="*/ 0 w 4672203"/>
                      <a:gd name="connsiteY0" fmla="*/ 0 h 4291670"/>
                      <a:gd name="connsiteX1" fmla="*/ 620736 w 4672203"/>
                      <a:gd name="connsiteY1" fmla="*/ 0 h 4291670"/>
                      <a:gd name="connsiteX2" fmla="*/ 1148027 w 4672203"/>
                      <a:gd name="connsiteY2" fmla="*/ 0 h 4291670"/>
                      <a:gd name="connsiteX3" fmla="*/ 1908929 w 4672203"/>
                      <a:gd name="connsiteY3" fmla="*/ 0 h 4291670"/>
                      <a:gd name="connsiteX4" fmla="*/ 2529664 w 4672203"/>
                      <a:gd name="connsiteY4" fmla="*/ 0 h 4291670"/>
                      <a:gd name="connsiteX5" fmla="*/ 3150400 w 4672203"/>
                      <a:gd name="connsiteY5" fmla="*/ 0 h 4291670"/>
                      <a:gd name="connsiteX6" fmla="*/ 3911301 w 4672203"/>
                      <a:gd name="connsiteY6" fmla="*/ 0 h 4291670"/>
                      <a:gd name="connsiteX7" fmla="*/ 4672203 w 4672203"/>
                      <a:gd name="connsiteY7" fmla="*/ 0 h 4291670"/>
                      <a:gd name="connsiteX8" fmla="*/ 4672203 w 4672203"/>
                      <a:gd name="connsiteY8" fmla="*/ 698929 h 4291670"/>
                      <a:gd name="connsiteX9" fmla="*/ 4672203 w 4672203"/>
                      <a:gd name="connsiteY9" fmla="*/ 1226191 h 4291670"/>
                      <a:gd name="connsiteX10" fmla="*/ 4672203 w 4672203"/>
                      <a:gd name="connsiteY10" fmla="*/ 1753454 h 4291670"/>
                      <a:gd name="connsiteX11" fmla="*/ 4672203 w 4672203"/>
                      <a:gd name="connsiteY11" fmla="*/ 2366549 h 4291670"/>
                      <a:gd name="connsiteX12" fmla="*/ 4672203 w 4672203"/>
                      <a:gd name="connsiteY12" fmla="*/ 3022562 h 4291670"/>
                      <a:gd name="connsiteX13" fmla="*/ 4672203 w 4672203"/>
                      <a:gd name="connsiteY13" fmla="*/ 3506907 h 4291670"/>
                      <a:gd name="connsiteX14" fmla="*/ 4672203 w 4672203"/>
                      <a:gd name="connsiteY14" fmla="*/ 4291670 h 4291670"/>
                      <a:gd name="connsiteX15" fmla="*/ 4004745 w 4672203"/>
                      <a:gd name="connsiteY15" fmla="*/ 4291670 h 4291670"/>
                      <a:gd name="connsiteX16" fmla="*/ 3337288 w 4672203"/>
                      <a:gd name="connsiteY16" fmla="*/ 4291670 h 4291670"/>
                      <a:gd name="connsiteX17" fmla="*/ 2576386 w 4672203"/>
                      <a:gd name="connsiteY17" fmla="*/ 4291670 h 4291670"/>
                      <a:gd name="connsiteX18" fmla="*/ 1908929 w 4672203"/>
                      <a:gd name="connsiteY18" fmla="*/ 4291670 h 4291670"/>
                      <a:gd name="connsiteX19" fmla="*/ 1381637 w 4672203"/>
                      <a:gd name="connsiteY19" fmla="*/ 4291670 h 4291670"/>
                      <a:gd name="connsiteX20" fmla="*/ 807624 w 4672203"/>
                      <a:gd name="connsiteY20" fmla="*/ 4291670 h 4291670"/>
                      <a:gd name="connsiteX21" fmla="*/ 0 w 4672203"/>
                      <a:gd name="connsiteY21" fmla="*/ 4291670 h 4291670"/>
                      <a:gd name="connsiteX22" fmla="*/ 0 w 4672203"/>
                      <a:gd name="connsiteY22" fmla="*/ 3678574 h 4291670"/>
                      <a:gd name="connsiteX23" fmla="*/ 0 w 4672203"/>
                      <a:gd name="connsiteY23" fmla="*/ 3065479 h 4291670"/>
                      <a:gd name="connsiteX24" fmla="*/ 0 w 4672203"/>
                      <a:gd name="connsiteY24" fmla="*/ 2495300 h 4291670"/>
                      <a:gd name="connsiteX25" fmla="*/ 0 w 4672203"/>
                      <a:gd name="connsiteY25" fmla="*/ 2010954 h 4291670"/>
                      <a:gd name="connsiteX26" fmla="*/ 0 w 4672203"/>
                      <a:gd name="connsiteY26" fmla="*/ 1526608 h 4291670"/>
                      <a:gd name="connsiteX27" fmla="*/ 0 w 4672203"/>
                      <a:gd name="connsiteY27" fmla="*/ 870596 h 4291670"/>
                      <a:gd name="connsiteX28" fmla="*/ 0 w 4672203"/>
                      <a:gd name="connsiteY28" fmla="*/ 0 h 42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72203" h="4291670" extrusionOk="0">
                        <a:moveTo>
                          <a:pt x="0" y="0"/>
                        </a:moveTo>
                        <a:cubicBezTo>
                          <a:pt x="186732" y="-3296"/>
                          <a:pt x="388938" y="-25607"/>
                          <a:pt x="620736" y="0"/>
                        </a:cubicBezTo>
                        <a:cubicBezTo>
                          <a:pt x="852534" y="25607"/>
                          <a:pt x="965862" y="-20204"/>
                          <a:pt x="1148027" y="0"/>
                        </a:cubicBezTo>
                        <a:cubicBezTo>
                          <a:pt x="1330192" y="20204"/>
                          <a:pt x="1682800" y="5923"/>
                          <a:pt x="1908929" y="0"/>
                        </a:cubicBezTo>
                        <a:cubicBezTo>
                          <a:pt x="2135058" y="-5923"/>
                          <a:pt x="2320754" y="-17866"/>
                          <a:pt x="2529664" y="0"/>
                        </a:cubicBezTo>
                        <a:cubicBezTo>
                          <a:pt x="2738574" y="17866"/>
                          <a:pt x="2977201" y="15678"/>
                          <a:pt x="3150400" y="0"/>
                        </a:cubicBezTo>
                        <a:cubicBezTo>
                          <a:pt x="3323599" y="-15678"/>
                          <a:pt x="3752275" y="26639"/>
                          <a:pt x="3911301" y="0"/>
                        </a:cubicBezTo>
                        <a:cubicBezTo>
                          <a:pt x="4070327" y="-26639"/>
                          <a:pt x="4307234" y="-33315"/>
                          <a:pt x="4672203" y="0"/>
                        </a:cubicBezTo>
                        <a:cubicBezTo>
                          <a:pt x="4681834" y="274850"/>
                          <a:pt x="4685768" y="495766"/>
                          <a:pt x="4672203" y="698929"/>
                        </a:cubicBezTo>
                        <a:cubicBezTo>
                          <a:pt x="4658638" y="902092"/>
                          <a:pt x="4686540" y="1059014"/>
                          <a:pt x="4672203" y="1226191"/>
                        </a:cubicBezTo>
                        <a:cubicBezTo>
                          <a:pt x="4657866" y="1393368"/>
                          <a:pt x="4681562" y="1591070"/>
                          <a:pt x="4672203" y="1753454"/>
                        </a:cubicBezTo>
                        <a:cubicBezTo>
                          <a:pt x="4662844" y="1915838"/>
                          <a:pt x="4658702" y="2120044"/>
                          <a:pt x="4672203" y="2366549"/>
                        </a:cubicBezTo>
                        <a:cubicBezTo>
                          <a:pt x="4685704" y="2613055"/>
                          <a:pt x="4660731" y="2851521"/>
                          <a:pt x="4672203" y="3022562"/>
                        </a:cubicBezTo>
                        <a:cubicBezTo>
                          <a:pt x="4683675" y="3193603"/>
                          <a:pt x="4653075" y="3273592"/>
                          <a:pt x="4672203" y="3506907"/>
                        </a:cubicBezTo>
                        <a:cubicBezTo>
                          <a:pt x="4691331" y="3740222"/>
                          <a:pt x="4648753" y="3997320"/>
                          <a:pt x="4672203" y="4291670"/>
                        </a:cubicBezTo>
                        <a:cubicBezTo>
                          <a:pt x="4444758" y="4294879"/>
                          <a:pt x="4139736" y="4308814"/>
                          <a:pt x="4004745" y="4291670"/>
                        </a:cubicBezTo>
                        <a:cubicBezTo>
                          <a:pt x="3869754" y="4274526"/>
                          <a:pt x="3476183" y="4282309"/>
                          <a:pt x="3337288" y="4291670"/>
                        </a:cubicBezTo>
                        <a:cubicBezTo>
                          <a:pt x="3198393" y="4301031"/>
                          <a:pt x="2843041" y="4282540"/>
                          <a:pt x="2576386" y="4291670"/>
                        </a:cubicBezTo>
                        <a:cubicBezTo>
                          <a:pt x="2309731" y="4300800"/>
                          <a:pt x="2194726" y="4302142"/>
                          <a:pt x="1908929" y="4291670"/>
                        </a:cubicBezTo>
                        <a:cubicBezTo>
                          <a:pt x="1623132" y="4281198"/>
                          <a:pt x="1583262" y="4296437"/>
                          <a:pt x="1381637" y="4291670"/>
                        </a:cubicBezTo>
                        <a:cubicBezTo>
                          <a:pt x="1180012" y="4286903"/>
                          <a:pt x="998606" y="4280232"/>
                          <a:pt x="807624" y="4291670"/>
                        </a:cubicBezTo>
                        <a:cubicBezTo>
                          <a:pt x="616642" y="4303108"/>
                          <a:pt x="217631" y="4252450"/>
                          <a:pt x="0" y="4291670"/>
                        </a:cubicBezTo>
                        <a:cubicBezTo>
                          <a:pt x="-27903" y="4020323"/>
                          <a:pt x="8297" y="3828540"/>
                          <a:pt x="0" y="3678574"/>
                        </a:cubicBezTo>
                        <a:cubicBezTo>
                          <a:pt x="-8297" y="3528608"/>
                          <a:pt x="16319" y="3325487"/>
                          <a:pt x="0" y="3065479"/>
                        </a:cubicBezTo>
                        <a:cubicBezTo>
                          <a:pt x="-16319" y="2805472"/>
                          <a:pt x="-4732" y="2639758"/>
                          <a:pt x="0" y="2495300"/>
                        </a:cubicBezTo>
                        <a:cubicBezTo>
                          <a:pt x="4732" y="2350842"/>
                          <a:pt x="6969" y="2174597"/>
                          <a:pt x="0" y="2010954"/>
                        </a:cubicBezTo>
                        <a:cubicBezTo>
                          <a:pt x="-6969" y="1847311"/>
                          <a:pt x="8622" y="1684322"/>
                          <a:pt x="0" y="1526608"/>
                        </a:cubicBezTo>
                        <a:cubicBezTo>
                          <a:pt x="-8622" y="1368894"/>
                          <a:pt x="-10349" y="1109027"/>
                          <a:pt x="0" y="870596"/>
                        </a:cubicBezTo>
                        <a:cubicBezTo>
                          <a:pt x="10349" y="632165"/>
                          <a:pt x="-15143" y="3807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2326" y="308610"/>
            <a:ext cx="8401050" cy="829818"/>
          </a:xfrm>
        </p:spPr>
        <p:txBody>
          <a:bodyPr>
            <a:normAutofit/>
          </a:bodyPr>
          <a:lstStyle/>
          <a:p>
            <a:r>
              <a:rPr lang="en-US" sz="3600" dirty="0"/>
              <a:t>Remedies</a:t>
            </a:r>
          </a:p>
        </p:txBody>
      </p:sp>
      <p:sp>
        <p:nvSpPr>
          <p:cNvPr id="3081" name="Rectangle 308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8843"/>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074" name="Picture 2"/>
          <p:cNvPicPr>
            <a:picLocks noChangeAspect="1" noChangeArrowheads="1"/>
          </p:cNvPicPr>
          <p:nvPr/>
        </p:nvPicPr>
        <p:blipFill>
          <a:blip r:embed="rId2"/>
          <a:stretch/>
        </p:blipFill>
        <p:spPr bwMode="auto">
          <a:xfrm>
            <a:off x="322326" y="1673969"/>
            <a:ext cx="5026914" cy="2618521"/>
          </a:xfrm>
          <a:prstGeom prst="rect">
            <a:avLst/>
          </a:prstGeom>
          <a:noFill/>
          <a:extLst>
            <a:ext uri="{909E8E84-426E-40DD-AFC4-6F175D3DCCD1}">
              <a14:hiddenFill xmlns:a14="http://schemas.microsoft.com/office/drawing/2010/main">
                <a:solidFill>
                  <a:srgbClr val="FFFFFF"/>
                </a:solidFill>
              </a14:hiddenFill>
            </a:ext>
          </a:extLst>
        </p:spPr>
      </p:pic>
      <p:sp useBgFill="1">
        <p:nvSpPr>
          <p:cNvPr id="3083" name="Rectangle 308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291441"/>
            <a:ext cx="3163824" cy="339042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671566" y="1445707"/>
            <a:ext cx="3192928" cy="3508223"/>
          </a:xfrm>
        </p:spPr>
        <p:txBody>
          <a:bodyPr anchor="ctr">
            <a:normAutofit fontScale="92500" lnSpcReduction="10000"/>
          </a:bodyPr>
          <a:lstStyle/>
          <a:p>
            <a:pPr marL="676275" indent="-560388">
              <a:lnSpc>
                <a:spcPct val="90000"/>
              </a:lnSpc>
              <a:spcBef>
                <a:spcPct val="0"/>
              </a:spcBef>
              <a:spcAft>
                <a:spcPts val="2400"/>
              </a:spcAft>
              <a:buClr>
                <a:srgbClr val="FF0000"/>
              </a:buClr>
              <a:buSzPct val="75000"/>
              <a:buFont typeface="Wingdings" pitchFamily="2" charset="2"/>
              <a:buChar char="q"/>
            </a:pPr>
            <a:r>
              <a:rPr lang="en-US" altLang="en-US" sz="1200" dirty="0"/>
              <a:t>If you prevail, you are entitled to all relief necessary to make you whole.</a:t>
            </a:r>
          </a:p>
          <a:p>
            <a:pPr marL="676275" indent="-560388">
              <a:lnSpc>
                <a:spcPct val="90000"/>
              </a:lnSpc>
              <a:spcBef>
                <a:spcPct val="0"/>
              </a:spcBef>
              <a:spcAft>
                <a:spcPts val="2400"/>
              </a:spcAft>
              <a:buClr>
                <a:srgbClr val="FF0000"/>
              </a:buClr>
              <a:buSzPct val="75000"/>
              <a:buFont typeface="Wingdings" pitchFamily="2" charset="2"/>
              <a:buChar char="q"/>
            </a:pPr>
            <a:r>
              <a:rPr lang="en-US" altLang="en-US" sz="1200" dirty="0"/>
              <a:t>Relief </a:t>
            </a:r>
            <a:r>
              <a:rPr lang="en-US" altLang="en-US" sz="1200" b="1" u="sng" dirty="0"/>
              <a:t>shall</a:t>
            </a:r>
            <a:r>
              <a:rPr lang="en-US" altLang="en-US" sz="1200" dirty="0"/>
              <a:t> include, as applicable, reinstatement with the same seniority status, back pay with interest, and compensatory damages, including compensation for special damages such as litigation costs, expert witness fees, and reasonable attorney fees.</a:t>
            </a:r>
          </a:p>
          <a:p>
            <a:pPr marL="676275" indent="-560388">
              <a:lnSpc>
                <a:spcPct val="90000"/>
              </a:lnSpc>
              <a:spcBef>
                <a:spcPct val="0"/>
              </a:spcBef>
              <a:spcAft>
                <a:spcPts val="2400"/>
              </a:spcAft>
              <a:buClr>
                <a:srgbClr val="FF0000"/>
              </a:buClr>
              <a:buSzPct val="75000"/>
              <a:buFont typeface="Wingdings" pitchFamily="2" charset="2"/>
              <a:buChar char="q"/>
            </a:pPr>
            <a:r>
              <a:rPr lang="en-US" altLang="en-US" sz="1200" dirty="0"/>
              <a:t>Relief </a:t>
            </a:r>
            <a:r>
              <a:rPr lang="en-US" altLang="en-US" sz="1200" b="1" u="sng" dirty="0"/>
              <a:t>may</a:t>
            </a:r>
            <a:r>
              <a:rPr lang="en-US" altLang="en-US" sz="1200" dirty="0"/>
              <a:t> include punitive damages not to exceed $250,000. 49 U.S.C. § 20109(e).</a:t>
            </a:r>
          </a:p>
          <a:p>
            <a:pPr marL="676275" indent="-560388">
              <a:lnSpc>
                <a:spcPct val="90000"/>
              </a:lnSpc>
              <a:spcBef>
                <a:spcPct val="0"/>
              </a:spcBef>
              <a:spcAft>
                <a:spcPts val="2400"/>
              </a:spcAft>
              <a:buClr>
                <a:srgbClr val="FF0000"/>
              </a:buClr>
              <a:buSzPct val="75000"/>
              <a:buFont typeface="Wingdings" pitchFamily="2" charset="2"/>
              <a:buChar char="q"/>
            </a:pPr>
            <a:r>
              <a:rPr lang="en-US" altLang="en-US" sz="1200" dirty="0"/>
              <a:t>These remedies are not theoretical; they are being awarded now by Administrative Law Judges (ALJs).</a:t>
            </a:r>
          </a:p>
          <a:p>
            <a:pPr>
              <a:lnSpc>
                <a:spcPct val="90000"/>
              </a:lnSpc>
            </a:pPr>
            <a:endParaRPr lang="en-US" sz="800" dirty="0"/>
          </a:p>
        </p:txBody>
      </p:sp>
    </p:spTree>
    <p:extLst>
      <p:ext uri="{BB962C8B-B14F-4D97-AF65-F5344CB8AC3E}">
        <p14:creationId xmlns:p14="http://schemas.microsoft.com/office/powerpoint/2010/main" val="29009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dirty="0"/>
              <a:t>            </a:t>
            </a:r>
            <a:r>
              <a:rPr lang="en-US" sz="3600" b="1" dirty="0"/>
              <a:t>Example 1: A Safety Complaint Case</a:t>
            </a:r>
            <a:r>
              <a:rPr lang="en-US" dirty="0"/>
              <a:t> </a:t>
            </a:r>
          </a:p>
        </p:txBody>
      </p:sp>
      <p:sp>
        <p:nvSpPr>
          <p:cNvPr id="3" name="Content Placeholder 2"/>
          <p:cNvSpPr>
            <a:spLocks noGrp="1"/>
          </p:cNvSpPr>
          <p:nvPr>
            <p:ph idx="1"/>
          </p:nvPr>
        </p:nvSpPr>
        <p:spPr>
          <a:xfrm>
            <a:off x="457200" y="1063229"/>
            <a:ext cx="8483600" cy="3531394"/>
          </a:xfrm>
        </p:spPr>
        <p:txBody>
          <a:bodyPr>
            <a:noAutofit/>
          </a:bodyPr>
          <a:lstStyle/>
          <a:p>
            <a:pPr marL="0" indent="0">
              <a:buNone/>
            </a:pPr>
            <a:r>
              <a:rPr lang="en-US" sz="2300" dirty="0"/>
              <a:t>An Iowa track welder requested a lookout while performing work on adjacent tracks and asked for tools to make the field weld process safer. The Union Pacific Railroad responded by abolishing his welder position. No injury was involved: this was purely a safety complaint case. The worker filed a §20109 claim with OSHA. His commute was 131 miles longer, leaving him away from his family for extended periods and adding to his worker fatigue. The result: OSHA ordered the UP to reassign the worker to his former position, reimburse him for travel expenses, and pay compensatory damages associated with bringing the claim against the UP.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a:t>        </a:t>
            </a:r>
            <a:r>
              <a:rPr lang="en-US" sz="3200" b="1" dirty="0"/>
              <a:t>Example 2: An Injury Case Where the  		Discharged Employee Was Not Injured</a:t>
            </a:r>
          </a:p>
        </p:txBody>
      </p:sp>
      <p:sp>
        <p:nvSpPr>
          <p:cNvPr id="3" name="Content Placeholder 2"/>
          <p:cNvSpPr>
            <a:spLocks noGrp="1"/>
          </p:cNvSpPr>
          <p:nvPr>
            <p:ph idx="1"/>
          </p:nvPr>
        </p:nvSpPr>
        <p:spPr>
          <a:xfrm>
            <a:off x="457200" y="1200151"/>
            <a:ext cx="8595360" cy="3394472"/>
          </a:xfrm>
        </p:spPr>
        <p:txBody>
          <a:bodyPr>
            <a:noAutofit/>
          </a:bodyPr>
          <a:lstStyle/>
          <a:p>
            <a:pPr marL="0" indent="0">
              <a:buNone/>
            </a:pPr>
            <a:r>
              <a:rPr lang="en-US" sz="2800" dirty="0"/>
              <a:t>New Jersey Transit found a worker guilty of violating company rules related to a severe injury case.  The worker brought a §20109 claim. Result: OSHA ordered full back pay, make whole remedies, $5,000 for pain and suffering, $50,000 for the damage to his credit, $12,000 for the loss of his car, $346,000 for the loss of his home, $75,000 in punitive damages, plus attorney fees.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79"/>
            <a:ext cx="8686800" cy="857250"/>
          </a:xfrm>
        </p:spPr>
        <p:txBody>
          <a:bodyPr>
            <a:normAutofit fontScale="90000"/>
          </a:bodyPr>
          <a:lstStyle/>
          <a:p>
            <a:r>
              <a:rPr lang="en-US" dirty="0"/>
              <a:t>		  </a:t>
            </a:r>
            <a:r>
              <a:rPr lang="en-US" sz="4000" b="1" dirty="0"/>
              <a:t>Example 3: A Case Where the 				      	Disciplined Employee Was Injured</a:t>
            </a:r>
          </a:p>
        </p:txBody>
      </p:sp>
      <p:sp>
        <p:nvSpPr>
          <p:cNvPr id="3" name="Content Placeholder 2"/>
          <p:cNvSpPr>
            <a:spLocks noGrp="1"/>
          </p:cNvSpPr>
          <p:nvPr>
            <p:ph idx="1"/>
          </p:nvPr>
        </p:nvSpPr>
        <p:spPr>
          <a:xfrm>
            <a:off x="457200" y="1200151"/>
            <a:ext cx="8686800" cy="3567112"/>
          </a:xfrm>
        </p:spPr>
        <p:txBody>
          <a:bodyPr>
            <a:noAutofit/>
          </a:bodyPr>
          <a:lstStyle/>
          <a:p>
            <a:pPr marL="0" indent="0">
              <a:buNone/>
            </a:pPr>
            <a:r>
              <a:rPr lang="en-US" sz="2800" dirty="0"/>
              <a:t>A car maintenance worker injured her ankle in Seattle when she stepped off a rail car.  Because she reported her injury, Amtrak, her employer, subjected her to discipline.  She filed a §20109 complaint with OSHA. The result: she was awarded full back pay, $60,000 in compensatory and $100,000 punitive damages, plus attorney fees.  Amtrak was ordered to post the notices that it promised not to engage in such conduct in the future.  </a:t>
            </a:r>
          </a:p>
          <a:p>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79"/>
            <a:ext cx="8686800" cy="857250"/>
          </a:xfrm>
        </p:spPr>
        <p:txBody>
          <a:bodyPr>
            <a:normAutofit fontScale="90000"/>
          </a:bodyPr>
          <a:lstStyle/>
          <a:p>
            <a:r>
              <a:rPr lang="en-US" sz="3600" dirty="0"/>
              <a:t>          </a:t>
            </a:r>
            <a:r>
              <a:rPr lang="en-US" sz="3600" b="1" dirty="0"/>
              <a:t>Example 4: A Worker Reported An Injury</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OSHA found Metro-North guilty of a violation of §20109 when it retaliated against a maintenance of way worker who reported an injury and ordered full make-whole remedies along with $5,000 for the lost opportunity for transfer or promotion, $5,000 for the inconvenience of and the mental anguish arising from Respondent’s intimidation and harassment of Complainant following the reporting of his occupational injury, and punitive damages in the amount of $75,000.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3">
            <a:alphaModFix amt="50000"/>
          </a:blip>
          <a:srcRect t="22329" b="7577"/>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ctrTitle"/>
          </p:nvPr>
        </p:nvSpPr>
        <p:spPr>
          <a:xfrm>
            <a:off x="1143000" y="841771"/>
            <a:ext cx="6858000" cy="2175389"/>
          </a:xfrm>
        </p:spPr>
        <p:txBody>
          <a:bodyPr>
            <a:normAutofit/>
          </a:bodyPr>
          <a:lstStyle/>
          <a:p>
            <a:r>
              <a:rPr lang="en-US">
                <a:solidFill>
                  <a:srgbClr val="FFFFFF"/>
                </a:solidFill>
              </a:rPr>
              <a:t>What is §20109 ?</a:t>
            </a:r>
          </a:p>
        </p:txBody>
      </p:sp>
      <p:sp>
        <p:nvSpPr>
          <p:cNvPr id="14" name="Subtitle 13"/>
          <p:cNvSpPr>
            <a:spLocks noGrp="1"/>
          </p:cNvSpPr>
          <p:nvPr>
            <p:ph type="subTitle" idx="1"/>
          </p:nvPr>
        </p:nvSpPr>
        <p:spPr>
          <a:xfrm>
            <a:off x="1143000" y="3119553"/>
            <a:ext cx="6858000" cy="823796"/>
          </a:xfrm>
        </p:spPr>
        <p:txBody>
          <a:bodyPr>
            <a:normAutofit/>
          </a:bodyPr>
          <a:lstStyle/>
          <a:p>
            <a:pPr>
              <a:lnSpc>
                <a:spcPct val="90000"/>
              </a:lnSpc>
            </a:pPr>
            <a:r>
              <a:rPr lang="en-US" sz="1500" dirty="0">
                <a:solidFill>
                  <a:srgbClr val="FFFFFF"/>
                </a:solidFill>
              </a:rPr>
              <a:t>49 U.S.C. §20109, also known as Whistleblower Protection, is an amendment to the FRSA (Federal Railroad Safety Act ) that creates workers rights, rail carrier duties, and a set of enforcement procedures.</a:t>
            </a: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2"/>
          <p:cNvPicPr>
            <a:picLocks noChangeAspect="1" noChangeArrowheads="1"/>
          </p:cNvPicPr>
          <p:nvPr/>
        </p:nvPicPr>
        <p:blipFill rotWithShape="1">
          <a:blip r:embed="rId3">
            <a:alphaModFix amt="60000"/>
          </a:blip>
          <a:srcRect t="19667" b="5333"/>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49" y="1253676"/>
            <a:ext cx="3116869" cy="3054033"/>
          </a:xfrm>
        </p:spPr>
        <p:txBody>
          <a:bodyPr anchor="t">
            <a:normAutofit/>
          </a:bodyPr>
          <a:lstStyle/>
          <a:p>
            <a:pPr>
              <a:lnSpc>
                <a:spcPct val="90000"/>
              </a:lnSpc>
            </a:pPr>
            <a:r>
              <a:rPr lang="en-US" sz="3400" dirty="0">
                <a:solidFill>
                  <a:srgbClr val="FFFFFF"/>
                </a:solidFill>
              </a:rPr>
              <a:t>Overview of “Kick out” Provision:</a:t>
            </a:r>
            <a:br>
              <a:rPr lang="en-US" sz="3400" dirty="0">
                <a:solidFill>
                  <a:srgbClr val="FFFFFF"/>
                </a:solidFill>
              </a:rPr>
            </a:br>
            <a:r>
              <a:rPr lang="en-US" sz="3400" dirty="0">
                <a:solidFill>
                  <a:srgbClr val="FFFFFF"/>
                </a:solidFill>
              </a:rPr>
              <a:t>      How to get into Federal Court</a:t>
            </a:r>
          </a:p>
        </p:txBody>
      </p:sp>
      <p:sp>
        <p:nvSpPr>
          <p:cNvPr id="3" name="Content Placeholder 2"/>
          <p:cNvSpPr>
            <a:spLocks noGrp="1"/>
          </p:cNvSpPr>
          <p:nvPr>
            <p:ph idx="1"/>
          </p:nvPr>
        </p:nvSpPr>
        <p:spPr>
          <a:xfrm>
            <a:off x="3467686" y="400929"/>
            <a:ext cx="5359791" cy="4263939"/>
          </a:xfrm>
        </p:spPr>
        <p:txBody>
          <a:bodyPr>
            <a:normAutofit/>
          </a:bodyPr>
          <a:lstStyle/>
          <a:p>
            <a:pPr marL="0" indent="0">
              <a:lnSpc>
                <a:spcPct val="90000"/>
              </a:lnSpc>
              <a:buNone/>
            </a:pPr>
            <a:endParaRPr lang="en-US" sz="1400" dirty="0">
              <a:solidFill>
                <a:srgbClr val="FFFFFF"/>
              </a:solidFill>
            </a:endParaRPr>
          </a:p>
          <a:p>
            <a:pPr>
              <a:lnSpc>
                <a:spcPct val="90000"/>
              </a:lnSpc>
            </a:pPr>
            <a:r>
              <a:rPr lang="en-US" sz="1800" dirty="0">
                <a:solidFill>
                  <a:srgbClr val="FFFFFF"/>
                </a:solidFill>
              </a:rPr>
              <a:t>If no final decision by SOL has been issued within </a:t>
            </a:r>
            <a:r>
              <a:rPr lang="en-US" sz="1800" u="sng" dirty="0">
                <a:solidFill>
                  <a:srgbClr val="FFFFFF"/>
                </a:solidFill>
              </a:rPr>
              <a:t>210 days</a:t>
            </a:r>
            <a:r>
              <a:rPr lang="en-US" sz="1800" dirty="0">
                <a:solidFill>
                  <a:srgbClr val="FFFFFF"/>
                </a:solidFill>
              </a:rPr>
              <a:t>, the employee may file a civil action in federal district court.</a:t>
            </a:r>
          </a:p>
          <a:p>
            <a:pPr lvl="1">
              <a:lnSpc>
                <a:spcPct val="90000"/>
              </a:lnSpc>
            </a:pPr>
            <a:r>
              <a:rPr lang="en-US" sz="1800" dirty="0">
                <a:solidFill>
                  <a:srgbClr val="FFFFFF"/>
                </a:solidFill>
              </a:rPr>
              <a:t>Final OSHA decisions are rarely rendered within 210 days, and this option is essential to consider.</a:t>
            </a:r>
          </a:p>
          <a:p>
            <a:pPr lvl="1">
              <a:lnSpc>
                <a:spcPct val="90000"/>
              </a:lnSpc>
            </a:pPr>
            <a:r>
              <a:rPr lang="en-US" sz="1800" dirty="0">
                <a:solidFill>
                  <a:srgbClr val="FFFFFF"/>
                </a:solidFill>
              </a:rPr>
              <a:t>It may take two years or more to obtain a final decision</a:t>
            </a:r>
          </a:p>
          <a:p>
            <a:pPr lvl="1">
              <a:lnSpc>
                <a:spcPct val="90000"/>
              </a:lnSpc>
            </a:pPr>
            <a:r>
              <a:rPr lang="en-US" sz="1800" dirty="0">
                <a:solidFill>
                  <a:srgbClr val="FFFFFF"/>
                </a:solidFill>
              </a:rPr>
              <a:t>The federal court will hear the case on a </a:t>
            </a:r>
            <a:r>
              <a:rPr lang="en-US" sz="1800" i="1" dirty="0">
                <a:solidFill>
                  <a:srgbClr val="FFFFFF"/>
                </a:solidFill>
              </a:rPr>
              <a:t>de novo </a:t>
            </a:r>
            <a:r>
              <a:rPr lang="en-US" sz="1800" dirty="0">
                <a:solidFill>
                  <a:srgbClr val="FFFFFF"/>
                </a:solidFill>
              </a:rPr>
              <a:t>basis, and there is a right to a jury trial.</a:t>
            </a:r>
          </a:p>
          <a:p>
            <a:pPr>
              <a:lnSpc>
                <a:spcPct val="90000"/>
              </a:lnSpc>
            </a:pPr>
            <a:r>
              <a:rPr lang="en-US" sz="1800" dirty="0">
                <a:solidFill>
                  <a:srgbClr val="FFFFFF"/>
                </a:solidFill>
              </a:rPr>
              <a:t>Where OSHA renders a final decision, adversely affected parties may file for review in a U.S. Court of Appeals within </a:t>
            </a:r>
            <a:r>
              <a:rPr lang="en-US" sz="1800" u="sng" dirty="0">
                <a:solidFill>
                  <a:srgbClr val="FFFFFF"/>
                </a:solidFill>
              </a:rPr>
              <a:t>60 days</a:t>
            </a:r>
            <a:r>
              <a:rPr lang="en-US" sz="1800" dirty="0">
                <a:solidFill>
                  <a:srgbClr val="FFFFFF"/>
                </a:solidFill>
              </a:rPr>
              <a:t> of the final SOL order. 49 U.S.C. §20109(d)(3-4).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2"/>
          <a:srcRect l="5884"/>
          <a:stretch/>
        </p:blipFill>
        <p:spPr bwMode="auto">
          <a:xfrm>
            <a:off x="1891767" y="0"/>
            <a:ext cx="7252231" cy="51434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80716"/>
            <a:ext cx="2866641" cy="1424934"/>
          </a:xfrm>
        </p:spPr>
        <p:txBody>
          <a:bodyPr>
            <a:normAutofit/>
          </a:bodyPr>
          <a:lstStyle/>
          <a:p>
            <a:r>
              <a:rPr lang="en-US" sz="3000" dirty="0"/>
              <a:t>Related Legal Issues</a:t>
            </a:r>
          </a:p>
        </p:txBody>
      </p:sp>
      <p:sp>
        <p:nvSpPr>
          <p:cNvPr id="3" name="Content Placeholder 2"/>
          <p:cNvSpPr>
            <a:spLocks noGrp="1"/>
          </p:cNvSpPr>
          <p:nvPr>
            <p:ph idx="1"/>
          </p:nvPr>
        </p:nvSpPr>
        <p:spPr>
          <a:xfrm>
            <a:off x="320588" y="1376332"/>
            <a:ext cx="4077991" cy="3708047"/>
          </a:xfrm>
        </p:spPr>
        <p:txBody>
          <a:bodyPr>
            <a:normAutofit/>
          </a:bodyPr>
          <a:lstStyle/>
          <a:p>
            <a:pPr>
              <a:lnSpc>
                <a:spcPct val="90000"/>
              </a:lnSpc>
            </a:pPr>
            <a:r>
              <a:rPr lang="en-US" sz="1800" dirty="0"/>
              <a:t>Proposed settlements:</a:t>
            </a:r>
          </a:p>
          <a:p>
            <a:pPr lvl="1">
              <a:lnSpc>
                <a:spcPct val="90000"/>
              </a:lnSpc>
            </a:pPr>
            <a:r>
              <a:rPr lang="en-US" sz="1800" dirty="0"/>
              <a:t>OSHA approval is required to withdraw or settle claims;</a:t>
            </a:r>
          </a:p>
          <a:p>
            <a:pPr lvl="1">
              <a:lnSpc>
                <a:spcPct val="90000"/>
              </a:lnSpc>
            </a:pPr>
            <a:r>
              <a:rPr lang="en-US" sz="1800" dirty="0"/>
              <a:t>Rail carrier requests for release may be held to constitute an adverse action;</a:t>
            </a:r>
          </a:p>
          <a:p>
            <a:pPr lvl="1">
              <a:lnSpc>
                <a:spcPct val="90000"/>
              </a:lnSpc>
            </a:pPr>
            <a:r>
              <a:rPr lang="en-US" sz="1800" dirty="0"/>
              <a:t>Be aware of the relationship of §20109</a:t>
            </a:r>
          </a:p>
          <a:p>
            <a:pPr lvl="2">
              <a:lnSpc>
                <a:spcPct val="90000"/>
              </a:lnSpc>
            </a:pPr>
            <a:r>
              <a:rPr lang="en-US" sz="1800" dirty="0"/>
              <a:t>to FELA settlements;</a:t>
            </a:r>
          </a:p>
          <a:p>
            <a:pPr lvl="2">
              <a:lnSpc>
                <a:spcPct val="90000"/>
              </a:lnSpc>
            </a:pPr>
            <a:r>
              <a:rPr lang="en-US" sz="1800" dirty="0"/>
              <a:t>to Section 3, RLA settlements; and</a:t>
            </a:r>
          </a:p>
          <a:p>
            <a:pPr lvl="2">
              <a:lnSpc>
                <a:spcPct val="90000"/>
              </a:lnSpc>
            </a:pPr>
            <a:r>
              <a:rPr lang="en-US" sz="1800" dirty="0"/>
              <a:t>to other claims, such as divorce, bankruptcy, etc.</a:t>
            </a:r>
          </a:p>
          <a:p>
            <a:pPr lvl="1">
              <a:lnSpc>
                <a:spcPct val="90000"/>
              </a:lnSpc>
            </a:pPr>
            <a:endParaRPr lang="en-US"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2"/>
          <p:cNvPicPr>
            <a:picLocks noChangeAspect="1" noChangeArrowheads="1"/>
          </p:cNvPicPr>
          <p:nvPr/>
        </p:nvPicPr>
        <p:blipFill rotWithShape="1">
          <a:blip r:embed="rId2">
            <a:alphaModFix amt="60000"/>
          </a:blip>
          <a:srcRect t="17759" b="1884"/>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98635" y="203199"/>
            <a:ext cx="7344354" cy="1493497"/>
          </a:xfrm>
        </p:spPr>
        <p:txBody>
          <a:bodyPr anchor="t">
            <a:normAutofit/>
          </a:bodyPr>
          <a:lstStyle/>
          <a:p>
            <a:r>
              <a:rPr lang="en-US" dirty="0">
                <a:solidFill>
                  <a:srgbClr val="FFFFFF"/>
                </a:solidFill>
              </a:rPr>
              <a:t>Important Legal Issues:</a:t>
            </a:r>
          </a:p>
        </p:txBody>
      </p:sp>
      <p:sp>
        <p:nvSpPr>
          <p:cNvPr id="3" name="Content Placeholder 2"/>
          <p:cNvSpPr>
            <a:spLocks noGrp="1"/>
          </p:cNvSpPr>
          <p:nvPr>
            <p:ph idx="1"/>
          </p:nvPr>
        </p:nvSpPr>
        <p:spPr>
          <a:xfrm>
            <a:off x="802719" y="1076960"/>
            <a:ext cx="7538562" cy="3526629"/>
          </a:xfrm>
        </p:spPr>
        <p:txBody>
          <a:bodyPr>
            <a:normAutofit/>
          </a:bodyPr>
          <a:lstStyle/>
          <a:p>
            <a:r>
              <a:rPr lang="en-US" sz="2000" dirty="0">
                <a:solidFill>
                  <a:srgbClr val="FFFFFF"/>
                </a:solidFill>
              </a:rPr>
              <a:t>Election of remedies</a:t>
            </a:r>
          </a:p>
          <a:p>
            <a:pPr lvl="1"/>
            <a:endParaRPr lang="en-US" sz="2000" dirty="0">
              <a:solidFill>
                <a:srgbClr val="FFFFFF"/>
              </a:solidFill>
            </a:endParaRPr>
          </a:p>
          <a:p>
            <a:pPr lvl="1"/>
            <a:r>
              <a:rPr lang="en-US" sz="2000" dirty="0">
                <a:solidFill>
                  <a:srgbClr val="FFFFFF"/>
                </a:solidFill>
              </a:rPr>
              <a:t>Use of RLA Section 3 grievance rights does </a:t>
            </a:r>
            <a:r>
              <a:rPr lang="en-US" sz="2000" u="sng" dirty="0">
                <a:solidFill>
                  <a:srgbClr val="FFFFFF"/>
                </a:solidFill>
              </a:rPr>
              <a:t>not </a:t>
            </a:r>
            <a:r>
              <a:rPr lang="en-US" sz="2000" dirty="0">
                <a:solidFill>
                  <a:srgbClr val="FFFFFF"/>
                </a:solidFill>
              </a:rPr>
              <a:t>bar §20109 claims. However, the RLA Section 3 on-property disciplinary investigation </a:t>
            </a:r>
            <a:r>
              <a:rPr lang="en-US" sz="2000" b="1" u="sng" dirty="0">
                <a:solidFill>
                  <a:srgbClr val="FFFFFF"/>
                </a:solidFill>
              </a:rPr>
              <a:t>must be</a:t>
            </a:r>
            <a:r>
              <a:rPr lang="en-US" sz="2000" dirty="0">
                <a:solidFill>
                  <a:srgbClr val="FFFFFF"/>
                </a:solidFill>
              </a:rPr>
              <a:t> coordinated with the § 20109 case!</a:t>
            </a:r>
          </a:p>
          <a:p>
            <a:pPr lvl="1"/>
            <a:endParaRPr lang="en-US" sz="2000" dirty="0">
              <a:solidFill>
                <a:srgbClr val="FFFFFF"/>
              </a:solidFill>
            </a:endParaRPr>
          </a:p>
          <a:p>
            <a:pPr lvl="1"/>
            <a:r>
              <a:rPr lang="en-US" sz="2000" dirty="0">
                <a:solidFill>
                  <a:srgbClr val="FFFFFF"/>
                </a:solidFill>
              </a:rPr>
              <a:t>Pursuit of similar state law claims will bar later §20109 claims.</a:t>
            </a:r>
          </a:p>
          <a:p>
            <a:pPr lvl="1"/>
            <a:endParaRPr lang="en-US" sz="2000" dirty="0">
              <a:solidFill>
                <a:srgbClr val="FFFFFF"/>
              </a:solidFill>
            </a:endParaRPr>
          </a:p>
          <a:p>
            <a:pPr lvl="1"/>
            <a:r>
              <a:rPr lang="en-US" sz="2000" dirty="0">
                <a:solidFill>
                  <a:srgbClr val="FFFFFF"/>
                </a:solidFill>
              </a:rPr>
              <a:t>Filing a FELA claim does </a:t>
            </a:r>
            <a:r>
              <a:rPr lang="en-US" sz="2000" u="sng" dirty="0">
                <a:solidFill>
                  <a:srgbClr val="FFFFFF"/>
                </a:solidFill>
              </a:rPr>
              <a:t>not </a:t>
            </a:r>
            <a:r>
              <a:rPr lang="en-US" sz="2000" dirty="0">
                <a:solidFill>
                  <a:srgbClr val="FFFFFF"/>
                </a:solidFill>
              </a:rPr>
              <a:t>bar filing a §20109 claim.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273843"/>
            <a:ext cx="3630007" cy="1355479"/>
          </a:xfrm>
        </p:spPr>
        <p:txBody>
          <a:bodyPr>
            <a:normAutofit/>
          </a:bodyPr>
          <a:lstStyle/>
          <a:p>
            <a:pPr>
              <a:lnSpc>
                <a:spcPct val="90000"/>
              </a:lnSpc>
            </a:pPr>
            <a:r>
              <a:rPr lang="en-US" dirty="0"/>
              <a:t>Important Legal Issues</a:t>
            </a:r>
          </a:p>
        </p:txBody>
      </p:sp>
      <p:pic>
        <p:nvPicPr>
          <p:cNvPr id="6" name="Picture 2" descr="A person wearing a mask&#10;&#10;Description automatically generated with low confidence"/>
          <p:cNvPicPr>
            <a:picLocks noChangeAspect="1" noChangeArrowheads="1"/>
          </p:cNvPicPr>
          <p:nvPr/>
        </p:nvPicPr>
        <p:blipFill rotWithShape="1">
          <a:blip r:embed="rId2"/>
          <a:srcRect l="23626" r="15058" b="2"/>
          <a:stretch/>
        </p:blipFill>
        <p:spPr bwMode="auto">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85341" y="1749971"/>
            <a:ext cx="3892899" cy="3119685"/>
          </a:xfrm>
        </p:spPr>
        <p:txBody>
          <a:bodyPr>
            <a:normAutofit/>
          </a:bodyPr>
          <a:lstStyle/>
          <a:p>
            <a:pPr>
              <a:lnSpc>
                <a:spcPct val="90000"/>
              </a:lnSpc>
            </a:pPr>
            <a:r>
              <a:rPr lang="en-US" sz="1400" dirty="0"/>
              <a:t>Do not assume witness identities or statements will be confidential</a:t>
            </a:r>
          </a:p>
          <a:p>
            <a:pPr>
              <a:lnSpc>
                <a:spcPct val="90000"/>
              </a:lnSpc>
            </a:pPr>
            <a:r>
              <a:rPr lang="en-US" sz="1400" dirty="0"/>
              <a:t>Be aware of the risk to co-workers in post complaint enhanced surveillance environment</a:t>
            </a:r>
          </a:p>
          <a:p>
            <a:pPr>
              <a:lnSpc>
                <a:spcPct val="90000"/>
              </a:lnSpc>
            </a:pPr>
            <a:r>
              <a:rPr lang="en-US" sz="1400" dirty="0"/>
              <a:t>Understand the “reasonable belief” standard</a:t>
            </a:r>
          </a:p>
          <a:p>
            <a:pPr>
              <a:lnSpc>
                <a:spcPct val="90000"/>
              </a:lnSpc>
            </a:pPr>
            <a:r>
              <a:rPr lang="en-US" sz="1400" dirty="0"/>
              <a:t>There is no protection in the ‘about to happen’ scenario</a:t>
            </a:r>
          </a:p>
          <a:p>
            <a:pPr>
              <a:lnSpc>
                <a:spcPct val="90000"/>
              </a:lnSpc>
            </a:pPr>
            <a:r>
              <a:rPr lang="en-US" sz="1400" dirty="0"/>
              <a:t>Owners but not operators of railroads may not be a “covered employer.”</a:t>
            </a:r>
          </a:p>
          <a:p>
            <a:pPr>
              <a:lnSpc>
                <a:spcPct val="90000"/>
              </a:lnSpc>
            </a:pPr>
            <a:r>
              <a:rPr lang="en-US" sz="1400" dirty="0"/>
              <a:t>Be aware of the pre-ALJ timing as a limit on the power of OSHA to compel the discovery of railroads.</a:t>
            </a:r>
          </a:p>
          <a:p>
            <a:pPr>
              <a:lnSpc>
                <a:spcPct val="90000"/>
              </a:lnSpc>
            </a:pPr>
            <a:endParaRPr lang="en-US" sz="13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a:srcRect l="5659" r="9741" b="-1"/>
          <a:stretch/>
        </p:blipFill>
        <p:spPr bwMode="auto">
          <a:xfrm>
            <a:off x="1891767" y="10"/>
            <a:ext cx="7252231" cy="5143490"/>
          </a:xfrm>
          <a:prstGeom prst="rect">
            <a:avLst/>
          </a:prstGeom>
          <a:noFill/>
          <a:extLst>
            <a:ext uri="{909E8E84-426E-40DD-AFC4-6F175D3DCCD1}">
              <a14:hiddenFill xmlns:a14="http://schemas.microsoft.com/office/drawing/2010/main">
                <a:solidFill>
                  <a:srgbClr val="FFFFFF"/>
                </a:solidFill>
              </a14:hiddenFill>
            </a:ext>
          </a:extLst>
        </p:spPr>
      </p:pic>
      <p:sp>
        <p:nvSpPr>
          <p:cNvPr id="4112" name="Rectangle 41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49" y="76774"/>
            <a:ext cx="2866641" cy="1424934"/>
          </a:xfrm>
        </p:spPr>
        <p:txBody>
          <a:bodyPr>
            <a:normAutofit/>
          </a:bodyPr>
          <a:lstStyle/>
          <a:p>
            <a:r>
              <a:rPr lang="en-US" sz="3000" dirty="0"/>
              <a:t>Things to Consider</a:t>
            </a:r>
          </a:p>
        </p:txBody>
      </p:sp>
      <p:sp>
        <p:nvSpPr>
          <p:cNvPr id="3" name="Content Placeholder 2"/>
          <p:cNvSpPr>
            <a:spLocks noGrp="1"/>
          </p:cNvSpPr>
          <p:nvPr>
            <p:ph idx="1"/>
          </p:nvPr>
        </p:nvSpPr>
        <p:spPr>
          <a:xfrm>
            <a:off x="78828" y="1360566"/>
            <a:ext cx="3416463" cy="3706159"/>
          </a:xfrm>
        </p:spPr>
        <p:txBody>
          <a:bodyPr>
            <a:normAutofit/>
          </a:bodyPr>
          <a:lstStyle/>
          <a:p>
            <a:pPr>
              <a:lnSpc>
                <a:spcPct val="90000"/>
              </a:lnSpc>
            </a:pPr>
            <a:endParaRPr lang="en-US" altLang="en-US" sz="1600" dirty="0"/>
          </a:p>
          <a:p>
            <a:pPr>
              <a:lnSpc>
                <a:spcPct val="90000"/>
              </a:lnSpc>
            </a:pPr>
            <a:r>
              <a:rPr lang="en-US" altLang="en-US" sz="1600" dirty="0"/>
              <a:t>If claim involves the violation of medical rights and there is a parallel FELA claim, the member should seek advice from DLC, who should coordinate with the appropriate union officer.</a:t>
            </a:r>
          </a:p>
          <a:p>
            <a:pPr>
              <a:lnSpc>
                <a:spcPct val="90000"/>
              </a:lnSpc>
            </a:pPr>
            <a:endParaRPr lang="en-US" altLang="en-US" sz="1600" dirty="0"/>
          </a:p>
          <a:p>
            <a:pPr>
              <a:lnSpc>
                <a:spcPct val="90000"/>
              </a:lnSpc>
            </a:pPr>
            <a:endParaRPr lang="en-US" altLang="en-US" sz="1600" dirty="0"/>
          </a:p>
          <a:p>
            <a:pPr>
              <a:lnSpc>
                <a:spcPct val="90000"/>
              </a:lnSpc>
            </a:pPr>
            <a:r>
              <a:rPr lang="en-US" altLang="en-US" sz="1600" dirty="0"/>
              <a:t>Virtually </a:t>
            </a:r>
            <a:r>
              <a:rPr lang="en-US" altLang="en-US" sz="1600" u="sng" dirty="0"/>
              <a:t>all </a:t>
            </a:r>
            <a:r>
              <a:rPr lang="en-US" altLang="en-US" sz="1600" dirty="0"/>
              <a:t>WB cases filed without legal counsel are </a:t>
            </a:r>
            <a:r>
              <a:rPr lang="en-US" altLang="en-US" sz="1600" u="sng" dirty="0"/>
              <a:t>unsuccessful</a:t>
            </a:r>
            <a:r>
              <a:rPr lang="en-US" altLang="en-US" sz="1600" dirty="0"/>
              <a:t>.   BMWED members are </a:t>
            </a:r>
            <a:r>
              <a:rPr lang="en-US" altLang="en-US" sz="1600" u="sng" dirty="0"/>
              <a:t>strongly encouraged</a:t>
            </a:r>
            <a:r>
              <a:rPr lang="en-US" altLang="en-US" sz="1600" dirty="0"/>
              <a:t> to seek the advice of counsel in filing a WB complaint.</a:t>
            </a:r>
          </a:p>
          <a:p>
            <a:pPr>
              <a:lnSpc>
                <a:spcPct val="90000"/>
              </a:lnSpc>
            </a:pPr>
            <a:endParaRPr lang="en-US" sz="1200" dirty="0"/>
          </a:p>
        </p:txBody>
      </p:sp>
    </p:spTree>
    <p:extLst>
      <p:ext uri="{BB962C8B-B14F-4D97-AF65-F5344CB8AC3E}">
        <p14:creationId xmlns:p14="http://schemas.microsoft.com/office/powerpoint/2010/main" val="3007416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Other cases of interest</a:t>
            </a:r>
          </a:p>
        </p:txBody>
      </p:sp>
      <p:sp>
        <p:nvSpPr>
          <p:cNvPr id="3" name="Content Placeholder 2"/>
          <p:cNvSpPr>
            <a:spLocks noGrp="1"/>
          </p:cNvSpPr>
          <p:nvPr>
            <p:ph idx="1"/>
          </p:nvPr>
        </p:nvSpPr>
        <p:spPr/>
        <p:txBody>
          <a:bodyPr>
            <a:normAutofit fontScale="92500" lnSpcReduction="10000"/>
          </a:bodyPr>
          <a:lstStyle/>
          <a:p>
            <a:r>
              <a:rPr lang="en-US" dirty="0"/>
              <a:t>Division welder moves to a system position. He asked for gloves; weeks passed, and he was given a pair of used gloves. He had to weld under a tent and asked for ventilation, and he was given a 3M dust mask. He refused to perform welds that were not up to FRA regulations. He was disqualified. He filed a §20109 and had a successful result.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2"/>
          <a:srcRect t="19667" b="5333"/>
          <a:stretch/>
        </p:blipFill>
        <p:spPr bwMode="auto">
          <a:xfrm>
            <a:off x="20" y="7893"/>
            <a:ext cx="9143980" cy="51434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94967" y="2015065"/>
            <a:ext cx="4164068" cy="1002061"/>
          </a:xfrm>
        </p:spPr>
        <p:txBody>
          <a:bodyPr anchor="b">
            <a:normAutofit/>
          </a:bodyPr>
          <a:lstStyle/>
          <a:p>
            <a:pPr>
              <a:lnSpc>
                <a:spcPct val="90000"/>
              </a:lnSpc>
            </a:pPr>
            <a:r>
              <a:rPr lang="en-US" sz="3100" dirty="0"/>
              <a:t>         The Impact of §20109?</a:t>
            </a:r>
          </a:p>
        </p:txBody>
      </p:sp>
      <p:sp>
        <p:nvSpPr>
          <p:cNvPr id="3" name="Content Placeholder 2"/>
          <p:cNvSpPr>
            <a:spLocks noGrp="1"/>
          </p:cNvSpPr>
          <p:nvPr>
            <p:ph idx="1"/>
          </p:nvPr>
        </p:nvSpPr>
        <p:spPr>
          <a:xfrm>
            <a:off x="4149437" y="2956034"/>
            <a:ext cx="4655128" cy="2107802"/>
          </a:xfrm>
        </p:spPr>
        <p:txBody>
          <a:bodyPr>
            <a:normAutofit/>
          </a:bodyPr>
          <a:lstStyle/>
          <a:p>
            <a:pPr>
              <a:lnSpc>
                <a:spcPct val="90000"/>
              </a:lnSpc>
            </a:pPr>
            <a:r>
              <a:rPr lang="en-US" altLang="en-US" sz="1600" dirty="0"/>
              <a:t>Whistleblower Protection under §20109 can be a </a:t>
            </a:r>
            <a:r>
              <a:rPr lang="en-US" altLang="en-US" sz="1600" u="sng" dirty="0"/>
              <a:t>real game changer</a:t>
            </a:r>
            <a:r>
              <a:rPr lang="en-US" altLang="en-US" sz="1600" dirty="0"/>
              <a:t> for Rail Workers</a:t>
            </a:r>
          </a:p>
          <a:p>
            <a:pPr>
              <a:lnSpc>
                <a:spcPct val="90000"/>
              </a:lnSpc>
            </a:pPr>
            <a:r>
              <a:rPr lang="en-US" altLang="en-US" sz="1600" dirty="0"/>
              <a:t>Punitive damages, back pay, and make whole provisions will ultimately provide a financial incentive to carriers to cease their harassment and intimidation</a:t>
            </a:r>
          </a:p>
          <a:p>
            <a:pPr>
              <a:lnSpc>
                <a:spcPct val="90000"/>
              </a:lnSpc>
            </a:pPr>
            <a:r>
              <a:rPr lang="en-US" altLang="en-US" sz="1600" dirty="0"/>
              <a:t>Business as usual will not be tolerated by OSHA or BMWED </a:t>
            </a:r>
          </a:p>
          <a:p>
            <a:pPr>
              <a:lnSpc>
                <a:spcPct val="90000"/>
              </a:lnSpc>
            </a:pPr>
            <a:endParaRPr lang="en-US" sz="1100" dirty="0"/>
          </a:p>
        </p:txBody>
      </p:sp>
    </p:spTree>
    <p:extLst>
      <p:ext uri="{BB962C8B-B14F-4D97-AF65-F5344CB8AC3E}">
        <p14:creationId xmlns:p14="http://schemas.microsoft.com/office/powerpoint/2010/main" val="842302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378" y="31398"/>
            <a:ext cx="3938487" cy="1355479"/>
          </a:xfrm>
        </p:spPr>
        <p:txBody>
          <a:bodyPr>
            <a:normAutofit/>
          </a:bodyPr>
          <a:lstStyle/>
          <a:p>
            <a:pPr>
              <a:lnSpc>
                <a:spcPct val="90000"/>
              </a:lnSpc>
            </a:pPr>
            <a:r>
              <a:rPr lang="en-US" sz="3100" dirty="0"/>
              <a:t>         How Does §20109 Affect Safety?</a:t>
            </a:r>
          </a:p>
        </p:txBody>
      </p:sp>
      <p:sp>
        <p:nvSpPr>
          <p:cNvPr id="3" name="Content Placeholder 2"/>
          <p:cNvSpPr>
            <a:spLocks noGrp="1"/>
          </p:cNvSpPr>
          <p:nvPr>
            <p:ph idx="1"/>
          </p:nvPr>
        </p:nvSpPr>
        <p:spPr>
          <a:xfrm>
            <a:off x="381000" y="1316182"/>
            <a:ext cx="4186137" cy="3827318"/>
          </a:xfrm>
        </p:spPr>
        <p:txBody>
          <a:bodyPr>
            <a:normAutofit/>
          </a:bodyPr>
          <a:lstStyle/>
          <a:p>
            <a:r>
              <a:rPr lang="en-US" altLang="en-US" sz="1800" dirty="0"/>
              <a:t>FRA bases much of its rulemaking and safety activities on safety data</a:t>
            </a:r>
          </a:p>
          <a:p>
            <a:endParaRPr lang="en-US" altLang="en-US" sz="1800" dirty="0"/>
          </a:p>
          <a:p>
            <a:r>
              <a:rPr lang="en-US" altLang="en-US" sz="1800" dirty="0"/>
              <a:t>If accidents/injuries are not being reported properly, FRA is unable to focus its efforts on addressing the correct locations and causes.</a:t>
            </a:r>
          </a:p>
          <a:p>
            <a:endParaRPr lang="en-US" sz="1800" dirty="0"/>
          </a:p>
          <a:p>
            <a:r>
              <a:rPr lang="en-US" sz="1800" dirty="0"/>
              <a:t>§20109 protects RR employees who report accidents, injuries, and safety/security complaints free from harassment and retaliation.</a:t>
            </a:r>
          </a:p>
        </p:txBody>
      </p:sp>
      <p:pic>
        <p:nvPicPr>
          <p:cNvPr id="6146" name="Picture 2"/>
          <p:cNvPicPr>
            <a:picLocks noChangeAspect="1" noChangeArrowheads="1"/>
          </p:cNvPicPr>
          <p:nvPr/>
        </p:nvPicPr>
        <p:blipFill rotWithShape="1">
          <a:blip r:embed="rId2"/>
          <a:srcRect l="16520" r="25443"/>
          <a:stretch/>
        </p:blipFill>
        <p:spPr bwMode="auto">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25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273843"/>
            <a:ext cx="3630007" cy="1355479"/>
          </a:xfrm>
        </p:spPr>
        <p:txBody>
          <a:bodyPr>
            <a:normAutofit/>
          </a:bodyPr>
          <a:lstStyle/>
          <a:p>
            <a:pPr>
              <a:lnSpc>
                <a:spcPct val="90000"/>
              </a:lnSpc>
            </a:pPr>
            <a:r>
              <a:rPr lang="en-US" dirty="0"/>
              <a:t>Websites of interest:</a:t>
            </a:r>
          </a:p>
        </p:txBody>
      </p:sp>
      <p:pic>
        <p:nvPicPr>
          <p:cNvPr id="6" name="Picture 2"/>
          <p:cNvPicPr>
            <a:picLocks noChangeAspect="1" noChangeArrowheads="1"/>
          </p:cNvPicPr>
          <p:nvPr/>
        </p:nvPicPr>
        <p:blipFill rotWithShape="1">
          <a:blip r:embed="rId3"/>
          <a:srcRect l="17617" r="17721" b="-1"/>
          <a:stretch/>
        </p:blipFill>
        <p:spPr bwMode="auto">
          <a:xfrm>
            <a:off x="20" y="10"/>
            <a:ext cx="4587406" cy="5143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70401" y="1557867"/>
            <a:ext cx="4334932" cy="3501813"/>
          </a:xfrm>
        </p:spPr>
        <p:txBody>
          <a:bodyPr>
            <a:normAutofit/>
          </a:bodyPr>
          <a:lstStyle/>
          <a:p>
            <a:r>
              <a:rPr lang="en-US" sz="2800" dirty="0"/>
              <a:t>OSHA/DOL Whistleblower enforcement is found at: </a:t>
            </a:r>
            <a:r>
              <a:rPr lang="en-US" sz="2800" dirty="0">
                <a:hlinkClick r:id="rId4"/>
              </a:rPr>
              <a:t>https://www.osha.gov/Publications/OSHA-factsheet-whistleblower-railroad.pdf</a:t>
            </a:r>
            <a:endParaRPr lang="en-US" sz="2800" dirty="0"/>
          </a:p>
          <a:p>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7509" y="542923"/>
            <a:ext cx="4501582" cy="1121569"/>
          </a:xfrm>
        </p:spPr>
        <p:txBody>
          <a:bodyPr>
            <a:normAutofit/>
          </a:bodyPr>
          <a:lstStyle/>
          <a:p>
            <a:r>
              <a:rPr lang="en-US" sz="3000" dirty="0"/>
              <a:t>Summary of its Core Elements</a:t>
            </a:r>
          </a:p>
        </p:txBody>
      </p:sp>
      <p:sp>
        <p:nvSpPr>
          <p:cNvPr id="3" name="Content Placeholder 2"/>
          <p:cNvSpPr>
            <a:spLocks noGrp="1"/>
          </p:cNvSpPr>
          <p:nvPr>
            <p:ph idx="1"/>
          </p:nvPr>
        </p:nvSpPr>
        <p:spPr>
          <a:xfrm>
            <a:off x="627510" y="1803800"/>
            <a:ext cx="4501582" cy="2796775"/>
          </a:xfrm>
        </p:spPr>
        <p:txBody>
          <a:bodyPr>
            <a:normAutofit/>
          </a:bodyPr>
          <a:lstStyle/>
          <a:p>
            <a:pPr>
              <a:lnSpc>
                <a:spcPct val="90000"/>
              </a:lnSpc>
            </a:pPr>
            <a:r>
              <a:rPr lang="en-US" sz="1100" dirty="0"/>
              <a:t>Railroads may not take any </a:t>
            </a:r>
            <a:r>
              <a:rPr lang="en-US" sz="1100" u="sng" dirty="0"/>
              <a:t>adverse employment action </a:t>
            </a:r>
            <a:r>
              <a:rPr lang="en-US" sz="1100" dirty="0"/>
              <a:t>against railroad employees who have participated in </a:t>
            </a:r>
            <a:r>
              <a:rPr lang="en-US" sz="1100" u="sng" dirty="0"/>
              <a:t>protected activity</a:t>
            </a:r>
            <a:r>
              <a:rPr lang="en-US" sz="1100" dirty="0"/>
              <a:t> (whistle-blowing).</a:t>
            </a:r>
          </a:p>
          <a:p>
            <a:pPr>
              <a:lnSpc>
                <a:spcPct val="90000"/>
              </a:lnSpc>
            </a:pPr>
            <a:r>
              <a:rPr lang="en-US" sz="1100" dirty="0"/>
              <a:t>Railroad employees who suffer retaliation for engaging in a protected activity may file a complaint with DOL-OSHA and later may be able to file a civil action in federal court.</a:t>
            </a:r>
          </a:p>
          <a:p>
            <a:pPr>
              <a:lnSpc>
                <a:spcPct val="90000"/>
              </a:lnSpc>
            </a:pPr>
            <a:r>
              <a:rPr lang="en-US" sz="1100" dirty="0"/>
              <a:t>Remedies may include both compensatory and punitive damages such as:</a:t>
            </a:r>
          </a:p>
          <a:p>
            <a:pPr lvl="1">
              <a:lnSpc>
                <a:spcPct val="90000"/>
              </a:lnSpc>
            </a:pPr>
            <a:r>
              <a:rPr lang="en-US" sz="1100" dirty="0"/>
              <a:t>Reinstatement to the same position/same seniority level</a:t>
            </a:r>
          </a:p>
          <a:p>
            <a:pPr lvl="1">
              <a:lnSpc>
                <a:spcPct val="90000"/>
              </a:lnSpc>
            </a:pPr>
            <a:r>
              <a:rPr lang="en-US" sz="1100" dirty="0"/>
              <a:t>Back pay plus interest</a:t>
            </a:r>
          </a:p>
          <a:p>
            <a:pPr lvl="1">
              <a:lnSpc>
                <a:spcPct val="90000"/>
              </a:lnSpc>
            </a:pPr>
            <a:r>
              <a:rPr lang="en-US" sz="1100" dirty="0"/>
              <a:t>Attorney fees and costs</a:t>
            </a:r>
          </a:p>
          <a:p>
            <a:pPr lvl="1">
              <a:lnSpc>
                <a:spcPct val="90000"/>
              </a:lnSpc>
            </a:pPr>
            <a:r>
              <a:rPr lang="en-US" sz="1100" dirty="0"/>
              <a:t>Compensatory damages, such as emotional distress, loss of reputation, economic damages resulting from a loss of income</a:t>
            </a:r>
          </a:p>
          <a:p>
            <a:pPr lvl="1">
              <a:lnSpc>
                <a:spcPct val="90000"/>
              </a:lnSpc>
            </a:pPr>
            <a:r>
              <a:rPr lang="en-US" sz="1100" dirty="0"/>
              <a:t>Punitive damages up to $250,000</a:t>
            </a:r>
          </a:p>
        </p:txBody>
      </p:sp>
      <p:pic>
        <p:nvPicPr>
          <p:cNvPr id="6" name="Picture 2"/>
          <p:cNvPicPr>
            <a:picLocks noChangeAspect="1" noChangeArrowheads="1"/>
          </p:cNvPicPr>
          <p:nvPr/>
        </p:nvPicPr>
        <p:blipFill rotWithShape="1">
          <a:blip r:embed="rId2"/>
          <a:srcRect l="41538" r="39" b="-2"/>
          <a:stretch/>
        </p:blipFill>
        <p:spPr bwMode="auto">
          <a:xfrm>
            <a:off x="5399580" y="10"/>
            <a:ext cx="3744420" cy="51434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2">
            <a:alphaModFix amt="35000"/>
          </a:blip>
          <a:srcRect t="15730"/>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273843"/>
            <a:ext cx="7886700" cy="994173"/>
          </a:xfrm>
        </p:spPr>
        <p:txBody>
          <a:bodyPr>
            <a:normAutofit/>
          </a:bodyPr>
          <a:lstStyle/>
          <a:p>
            <a:r>
              <a:rPr lang="en-US" dirty="0">
                <a:solidFill>
                  <a:srgbClr val="FFFFFF"/>
                </a:solidFill>
              </a:rPr>
              <a:t>     Who is covered by §20109 ?</a:t>
            </a:r>
          </a:p>
        </p:txBody>
      </p:sp>
      <p:sp>
        <p:nvSpPr>
          <p:cNvPr id="3" name="Content Placeholder 2"/>
          <p:cNvSpPr>
            <a:spLocks noGrp="1"/>
          </p:cNvSpPr>
          <p:nvPr>
            <p:ph idx="1"/>
          </p:nvPr>
        </p:nvSpPr>
        <p:spPr>
          <a:xfrm>
            <a:off x="628650" y="1369218"/>
            <a:ext cx="7886700" cy="3263504"/>
          </a:xfrm>
        </p:spPr>
        <p:txBody>
          <a:bodyPr>
            <a:normAutofit/>
          </a:bodyPr>
          <a:lstStyle/>
          <a:p>
            <a:pPr marL="0" indent="0">
              <a:lnSpc>
                <a:spcPct val="90000"/>
              </a:lnSpc>
              <a:buNone/>
            </a:pPr>
            <a:r>
              <a:rPr lang="en-US" sz="2500" dirty="0">
                <a:solidFill>
                  <a:srgbClr val="FFFFFF"/>
                </a:solidFill>
              </a:rPr>
              <a:t>Any railroad employee:</a:t>
            </a:r>
          </a:p>
          <a:p>
            <a:pPr>
              <a:lnSpc>
                <a:spcPct val="90000"/>
              </a:lnSpc>
            </a:pPr>
            <a:r>
              <a:rPr lang="en-US" sz="2500" dirty="0">
                <a:solidFill>
                  <a:srgbClr val="FFFFFF"/>
                </a:solidFill>
              </a:rPr>
              <a:t>who engaged in “protected activity;”</a:t>
            </a:r>
          </a:p>
          <a:p>
            <a:pPr>
              <a:lnSpc>
                <a:spcPct val="90000"/>
              </a:lnSpc>
            </a:pPr>
            <a:r>
              <a:rPr lang="en-US" sz="2500" dirty="0">
                <a:solidFill>
                  <a:srgbClr val="FFFFFF"/>
                </a:solidFill>
              </a:rPr>
              <a:t>where the railroad knew or suspected that the employee engaged in protected activity;</a:t>
            </a:r>
          </a:p>
          <a:p>
            <a:pPr>
              <a:lnSpc>
                <a:spcPct val="90000"/>
              </a:lnSpc>
            </a:pPr>
            <a:r>
              <a:rPr lang="en-US" sz="2500" dirty="0">
                <a:solidFill>
                  <a:srgbClr val="FFFFFF"/>
                </a:solidFill>
              </a:rPr>
              <a:t>where the employee suffered an </a:t>
            </a:r>
            <a:r>
              <a:rPr lang="en-US" sz="2500" u="sng" dirty="0">
                <a:solidFill>
                  <a:srgbClr val="FFFFFF"/>
                </a:solidFill>
              </a:rPr>
              <a:t>adverse employment action</a:t>
            </a:r>
            <a:r>
              <a:rPr lang="en-US" sz="2500" dirty="0">
                <a:solidFill>
                  <a:srgbClr val="FFFFFF"/>
                </a:solidFill>
              </a:rPr>
              <a:t>; and</a:t>
            </a:r>
          </a:p>
          <a:p>
            <a:pPr>
              <a:lnSpc>
                <a:spcPct val="90000"/>
              </a:lnSpc>
            </a:pPr>
            <a:r>
              <a:rPr lang="en-US" sz="2500" dirty="0">
                <a:solidFill>
                  <a:srgbClr val="FFFFFF"/>
                </a:solidFill>
              </a:rPr>
              <a:t>the protected activity contributed to the </a:t>
            </a:r>
            <a:r>
              <a:rPr lang="en-US" sz="2500" u="sng" dirty="0">
                <a:solidFill>
                  <a:srgbClr val="FFFFFF"/>
                </a:solidFill>
              </a:rPr>
              <a:t>adverse employment action</a:t>
            </a:r>
            <a:r>
              <a:rPr lang="en-US" sz="2500" dirty="0">
                <a:solidFill>
                  <a:srgbClr val="FFFFFF"/>
                </a:solidFill>
              </a:rPr>
              <a:t>.</a:t>
            </a:r>
          </a:p>
          <a:p>
            <a:pPr>
              <a:lnSpc>
                <a:spcPct val="90000"/>
              </a:lnSpc>
            </a:pPr>
            <a:endParaRPr lang="en-US" sz="2500" dirty="0">
              <a:solidFill>
                <a:srgbClr val="FFFFFF"/>
              </a:solidFill>
            </a:endParaRPr>
          </a:p>
          <a:p>
            <a:pPr>
              <a:lnSpc>
                <a:spcPct val="90000"/>
              </a:lnSpc>
            </a:pPr>
            <a:endParaRPr lang="en-US" sz="2500" dirty="0">
              <a:solidFill>
                <a:srgbClr val="FFFFFF"/>
              </a:solidFill>
            </a:endParaRPr>
          </a:p>
          <a:p>
            <a:pPr>
              <a:lnSpc>
                <a:spcPct val="90000"/>
              </a:lnSpc>
            </a:pPr>
            <a:endParaRPr lang="en-US" sz="25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971550" y="502443"/>
            <a:ext cx="3600450" cy="994173"/>
          </a:xfrm>
        </p:spPr>
        <p:txBody>
          <a:bodyPr anchor="b">
            <a:normAutofit/>
          </a:bodyPr>
          <a:lstStyle/>
          <a:p>
            <a:pPr>
              <a:lnSpc>
                <a:spcPct val="90000"/>
              </a:lnSpc>
            </a:pPr>
            <a:r>
              <a:rPr lang="en-US" sz="3100" dirty="0">
                <a:solidFill>
                  <a:schemeClr val="bg1"/>
                </a:solidFill>
              </a:rPr>
              <a:t>        What is Protected Activity?</a:t>
            </a: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19755"/>
            <a:ext cx="45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140499" y="1750377"/>
            <a:ext cx="4418437" cy="3162502"/>
          </a:xfrm>
        </p:spPr>
        <p:txBody>
          <a:bodyPr>
            <a:normAutofit/>
          </a:bodyPr>
          <a:lstStyle/>
          <a:p>
            <a:pPr marL="0" indent="0">
              <a:buNone/>
            </a:pPr>
            <a:r>
              <a:rPr lang="en-US" altLang="en-US" sz="2000" b="1" dirty="0">
                <a:solidFill>
                  <a:schemeClr val="bg1"/>
                </a:solidFill>
              </a:rPr>
              <a:t>Protected activity</a:t>
            </a:r>
            <a:r>
              <a:rPr lang="en-US" altLang="en-US" sz="2000" dirty="0">
                <a:solidFill>
                  <a:schemeClr val="bg1"/>
                </a:solidFill>
              </a:rPr>
              <a:t> includes: </a:t>
            </a:r>
          </a:p>
          <a:p>
            <a:pPr marL="0" indent="0">
              <a:buNone/>
            </a:pPr>
            <a:r>
              <a:rPr lang="en-US" altLang="en-US" sz="2000" dirty="0">
                <a:solidFill>
                  <a:schemeClr val="bg1"/>
                </a:solidFill>
              </a:rPr>
              <a:t>(</a:t>
            </a:r>
            <a:r>
              <a:rPr lang="en-US" altLang="en-US" sz="2000" dirty="0" err="1">
                <a:solidFill>
                  <a:schemeClr val="bg1"/>
                </a:solidFill>
              </a:rPr>
              <a:t>i</a:t>
            </a:r>
            <a:r>
              <a:rPr lang="en-US" altLang="en-US" sz="2000" dirty="0">
                <a:solidFill>
                  <a:schemeClr val="bg1"/>
                </a:solidFill>
              </a:rPr>
              <a:t>) 	Providing information regarding any conduct which the employee reasonably believes constitutes a violation of any Federal law, rule, or regulation relating to railroad safety or security; </a:t>
            </a:r>
          </a:p>
        </p:txBody>
      </p:sp>
      <p:pic>
        <p:nvPicPr>
          <p:cNvPr id="6" name="Picture 5" descr="Text&#10;&#10;Description automatically generated with low confidence">
            <a:extLst>
              <a:ext uri="{FF2B5EF4-FFF2-40B4-BE49-F238E27FC236}">
                <a16:creationId xmlns:a16="http://schemas.microsoft.com/office/drawing/2014/main" id="{EC0267D4-DBDE-CB2D-80D5-82705871CFB0}"/>
              </a:ext>
            </a:extLst>
          </p:cNvPr>
          <p:cNvPicPr>
            <a:picLocks noChangeAspect="1"/>
          </p:cNvPicPr>
          <p:nvPr/>
        </p:nvPicPr>
        <p:blipFill>
          <a:blip r:embed="rId2"/>
          <a:stretch>
            <a:fillRect/>
          </a:stretch>
        </p:blipFill>
        <p:spPr>
          <a:xfrm>
            <a:off x="4983894" y="395657"/>
            <a:ext cx="2691480" cy="1871802"/>
          </a:xfrm>
          <a:prstGeom prst="rect">
            <a:avLst/>
          </a:prstGeom>
        </p:spPr>
      </p:pic>
      <p:sp>
        <p:nvSpPr>
          <p:cNvPr id="18" name="Rectangle 17">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702" y="137144"/>
            <a:ext cx="2997196" cy="238312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486740E6-D7F7-552E-241B-A0D1EA506982}"/>
              </a:ext>
            </a:extLst>
          </p:cNvPr>
          <p:cNvPicPr>
            <a:picLocks noChangeAspect="1"/>
          </p:cNvPicPr>
          <p:nvPr/>
        </p:nvPicPr>
        <p:blipFill rotWithShape="1">
          <a:blip r:embed="rId3"/>
          <a:srcRect l="12784" r="8811"/>
          <a:stretch/>
        </p:blipFill>
        <p:spPr>
          <a:xfrm>
            <a:off x="6035818" y="3942527"/>
            <a:ext cx="2110265" cy="814172"/>
          </a:xfrm>
          <a:prstGeom prst="rect">
            <a:avLst/>
          </a:prstGeom>
        </p:spPr>
      </p:pic>
      <p:sp>
        <p:nvSpPr>
          <p:cNvPr id="20" name="Rectangle 19">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8803" y="2657409"/>
            <a:ext cx="2997196" cy="238312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A4B18C69-1E59-FEB0-900F-A7599F4D9087}"/>
              </a:ext>
            </a:extLst>
          </p:cNvPr>
          <p:cNvPicPr>
            <a:picLocks noChangeAspect="1"/>
          </p:cNvPicPr>
          <p:nvPr/>
        </p:nvPicPr>
        <p:blipFill rotWithShape="1">
          <a:blip r:embed="rId4"/>
          <a:srcRect t="14673" b="15880"/>
          <a:stretch/>
        </p:blipFill>
        <p:spPr>
          <a:xfrm>
            <a:off x="6620241" y="2844524"/>
            <a:ext cx="2110265" cy="814172"/>
          </a:xfrm>
          <a:prstGeom prst="rect">
            <a:avLst/>
          </a:prstGeom>
        </p:spPr>
      </p:pic>
    </p:spTree>
    <p:extLst>
      <p:ext uri="{BB962C8B-B14F-4D97-AF65-F5344CB8AC3E}">
        <p14:creationId xmlns:p14="http://schemas.microsoft.com/office/powerpoint/2010/main" val="88073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0"/>
            <a:ext cx="9143999" cy="51498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10;&#10;Description automatically generated">
            <a:extLst>
              <a:ext uri="{FF2B5EF4-FFF2-40B4-BE49-F238E27FC236}">
                <a16:creationId xmlns:a16="http://schemas.microsoft.com/office/drawing/2014/main" id="{90633D17-CB7D-3958-76B4-088A7D6D6E28}"/>
              </a:ext>
            </a:extLst>
          </p:cNvPr>
          <p:cNvPicPr>
            <a:picLocks noChangeAspect="1"/>
          </p:cNvPicPr>
          <p:nvPr/>
        </p:nvPicPr>
        <p:blipFill rotWithShape="1">
          <a:blip r:embed="rId2">
            <a:alphaModFix amt="55000"/>
          </a:blip>
          <a:srcRect t="22329" b="7577"/>
          <a:stretch/>
        </p:blipFill>
        <p:spPr>
          <a:xfrm>
            <a:off x="20" y="-6830"/>
            <a:ext cx="9143980" cy="5143499"/>
          </a:xfrm>
          <a:prstGeom prst="rect">
            <a:avLst/>
          </a:prstGeom>
        </p:spPr>
      </p:pic>
      <p:sp>
        <p:nvSpPr>
          <p:cNvPr id="2" name="Title 1"/>
          <p:cNvSpPr>
            <a:spLocks noGrp="1"/>
          </p:cNvSpPr>
          <p:nvPr>
            <p:ph type="title"/>
          </p:nvPr>
        </p:nvSpPr>
        <p:spPr>
          <a:xfrm>
            <a:off x="515125" y="443508"/>
            <a:ext cx="2400300" cy="4189214"/>
          </a:xfrm>
        </p:spPr>
        <p:txBody>
          <a:bodyPr>
            <a:normAutofit/>
          </a:bodyPr>
          <a:lstStyle/>
          <a:p>
            <a:pPr>
              <a:lnSpc>
                <a:spcPct val="90000"/>
              </a:lnSpc>
            </a:pPr>
            <a:r>
              <a:rPr lang="en-US" sz="3700" dirty="0">
                <a:solidFill>
                  <a:srgbClr val="FFFFFF"/>
                </a:solidFill>
              </a:rPr>
              <a:t>      How §20109 protects employees </a:t>
            </a:r>
            <a:br>
              <a:rPr lang="en-US" sz="3700" dirty="0">
                <a:solidFill>
                  <a:srgbClr val="FFFFFF"/>
                </a:solidFill>
              </a:rPr>
            </a:br>
            <a:r>
              <a:rPr lang="en-US" sz="3700" dirty="0">
                <a:solidFill>
                  <a:srgbClr val="FFFFFF"/>
                </a:solidFill>
              </a:rPr>
              <a:t>who report unsafe conditions</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335481" y="443508"/>
            <a:ext cx="5179868" cy="4189214"/>
          </a:xfrm>
        </p:spPr>
        <p:txBody>
          <a:bodyPr anchor="ctr">
            <a:normAutofit/>
          </a:bodyPr>
          <a:lstStyle/>
          <a:p>
            <a:pPr marL="0" indent="0">
              <a:lnSpc>
                <a:spcPct val="90000"/>
              </a:lnSpc>
              <a:buNone/>
            </a:pPr>
            <a:endParaRPr lang="en-US" sz="2200" dirty="0">
              <a:solidFill>
                <a:srgbClr val="FFFFFF"/>
              </a:solidFill>
            </a:endParaRPr>
          </a:p>
          <a:p>
            <a:pPr marL="0" indent="0">
              <a:lnSpc>
                <a:spcPct val="90000"/>
              </a:lnSpc>
              <a:buNone/>
            </a:pPr>
            <a:r>
              <a:rPr lang="en-US" sz="2200" dirty="0">
                <a:solidFill>
                  <a:srgbClr val="FFFFFF"/>
                </a:solidFill>
              </a:rPr>
              <a:t>Reporting unsafe track, bridge, and equipment conditions is a protected activity:</a:t>
            </a:r>
          </a:p>
          <a:p>
            <a:pPr>
              <a:lnSpc>
                <a:spcPct val="90000"/>
              </a:lnSpc>
            </a:pPr>
            <a:r>
              <a:rPr lang="en-US" sz="2200" dirty="0">
                <a:solidFill>
                  <a:srgbClr val="FFFFFF"/>
                </a:solidFill>
              </a:rPr>
              <a:t>Railroads are prohibited from retaliating against workers for making these reports. </a:t>
            </a:r>
          </a:p>
          <a:p>
            <a:pPr>
              <a:lnSpc>
                <a:spcPct val="90000"/>
              </a:lnSpc>
            </a:pPr>
            <a:r>
              <a:rPr lang="en-US" sz="2200" dirty="0">
                <a:solidFill>
                  <a:srgbClr val="FFFFFF"/>
                </a:solidFill>
              </a:rPr>
              <a:t>Railroads cannot discipline or threaten discipline against workers trying to protect the public, other workers, themselves, and the railroad.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231314"/>
            <a:ext cx="3293268" cy="992579"/>
          </a:xfrm>
        </p:spPr>
        <p:txBody>
          <a:bodyPr anchor="t">
            <a:normAutofit/>
          </a:bodyPr>
          <a:lstStyle/>
          <a:p>
            <a:pPr>
              <a:lnSpc>
                <a:spcPct val="90000"/>
              </a:lnSpc>
            </a:pPr>
            <a:r>
              <a:rPr lang="en-US" sz="3000" dirty="0">
                <a:solidFill>
                  <a:schemeClr val="bg1"/>
                </a:solidFill>
              </a:rPr>
              <a:t>  This Includes:</a:t>
            </a:r>
          </a:p>
        </p:txBody>
      </p:sp>
      <p:sp>
        <p:nvSpPr>
          <p:cNvPr id="7" name="Content Placeholder 6"/>
          <p:cNvSpPr>
            <a:spLocks noGrp="1"/>
          </p:cNvSpPr>
          <p:nvPr>
            <p:ph idx="1"/>
          </p:nvPr>
        </p:nvSpPr>
        <p:spPr>
          <a:xfrm>
            <a:off x="628650" y="2359800"/>
            <a:ext cx="3293268" cy="2146716"/>
          </a:xfrm>
        </p:spPr>
        <p:txBody>
          <a:bodyPr>
            <a:normAutofit/>
          </a:bodyPr>
          <a:lstStyle/>
          <a:p>
            <a:pPr marL="0" indent="0">
              <a:buNone/>
            </a:pPr>
            <a:r>
              <a:rPr lang="en-US" altLang="en-US" sz="2000" b="1" dirty="0">
                <a:solidFill>
                  <a:schemeClr val="bg1">
                    <a:alpha val="80000"/>
                  </a:schemeClr>
                </a:solidFill>
              </a:rPr>
              <a:t>Protected activity</a:t>
            </a:r>
            <a:r>
              <a:rPr lang="en-US" altLang="en-US" sz="2000" dirty="0">
                <a:solidFill>
                  <a:schemeClr val="bg1">
                    <a:alpha val="80000"/>
                  </a:schemeClr>
                </a:solidFill>
              </a:rPr>
              <a:t> includes: </a:t>
            </a:r>
          </a:p>
          <a:p>
            <a:pPr marL="0" indent="0">
              <a:buNone/>
            </a:pPr>
            <a:r>
              <a:rPr lang="en-US" altLang="en-US" sz="2000" dirty="0">
                <a:solidFill>
                  <a:schemeClr val="bg1">
                    <a:alpha val="80000"/>
                  </a:schemeClr>
                </a:solidFill>
              </a:rPr>
              <a:t>(ii) Notifying or attempting to notify a railroad carrier or the FRA of a work-related personal injury</a:t>
            </a:r>
          </a:p>
        </p:txBody>
      </p:sp>
      <p:pic>
        <p:nvPicPr>
          <p:cNvPr id="1026" name="Picture 2" descr="A person wearing a red telephone&#10;&#10;Description automatically generated with low confidence"/>
          <p:cNvPicPr>
            <a:picLocks noChangeAspect="1" noChangeArrowheads="1"/>
          </p:cNvPicPr>
          <p:nvPr/>
        </p:nvPicPr>
        <p:blipFill rotWithShape="1">
          <a:blip r:embed="rId2"/>
          <a:srcRect l="12828" r="11803"/>
          <a:stretch/>
        </p:blipFill>
        <p:spPr bwMode="auto">
          <a:xfrm>
            <a:off x="4572000" y="631031"/>
            <a:ext cx="3945731" cy="3483769"/>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2000" y="3103734"/>
            <a:ext cx="3945731" cy="1057992"/>
            <a:chOff x="6096000" y="4138312"/>
            <a:chExt cx="5260975" cy="1410656"/>
          </a:xfrm>
        </p:grpSpPr>
        <p:sp>
          <p:nvSpPr>
            <p:cNvPr id="1034" name="Freeform: Shape 1033">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1602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73843"/>
            <a:ext cx="3938487" cy="1355479"/>
          </a:xfrm>
        </p:spPr>
        <p:txBody>
          <a:bodyPr>
            <a:normAutofit/>
          </a:bodyPr>
          <a:lstStyle/>
          <a:p>
            <a:pPr>
              <a:lnSpc>
                <a:spcPct val="90000"/>
              </a:lnSpc>
            </a:pPr>
            <a:r>
              <a:rPr lang="en-US" sz="2800" dirty="0"/>
              <a:t>        How §20109 Protects Employees who Report Injuries</a:t>
            </a:r>
          </a:p>
        </p:txBody>
      </p:sp>
      <p:sp>
        <p:nvSpPr>
          <p:cNvPr id="3" name="Content Placeholder 2"/>
          <p:cNvSpPr>
            <a:spLocks noGrp="1"/>
          </p:cNvSpPr>
          <p:nvPr>
            <p:ph idx="1"/>
          </p:nvPr>
        </p:nvSpPr>
        <p:spPr>
          <a:xfrm>
            <a:off x="628650" y="1749972"/>
            <a:ext cx="3464715" cy="2882750"/>
          </a:xfrm>
        </p:spPr>
        <p:txBody>
          <a:bodyPr>
            <a:normAutofit/>
          </a:bodyPr>
          <a:lstStyle/>
          <a:p>
            <a:pPr>
              <a:lnSpc>
                <a:spcPct val="90000"/>
              </a:lnSpc>
            </a:pPr>
            <a:endParaRPr lang="en-US" sz="1500" dirty="0"/>
          </a:p>
          <a:p>
            <a:pPr>
              <a:lnSpc>
                <a:spcPct val="90000"/>
              </a:lnSpc>
            </a:pPr>
            <a:r>
              <a:rPr lang="en-US" sz="1500" dirty="0"/>
              <a:t>Reporting an injury is a protected act;</a:t>
            </a:r>
          </a:p>
          <a:p>
            <a:pPr>
              <a:lnSpc>
                <a:spcPct val="90000"/>
              </a:lnSpc>
            </a:pPr>
            <a:r>
              <a:rPr lang="en-US" sz="1500" dirty="0"/>
              <a:t>A railroad employer cannot begin disciplinary proceedings solely because an employee reported an injury;</a:t>
            </a:r>
          </a:p>
          <a:p>
            <a:pPr>
              <a:lnSpc>
                <a:spcPct val="90000"/>
              </a:lnSpc>
            </a:pPr>
            <a:r>
              <a:rPr lang="en-US" sz="1500" dirty="0"/>
              <a:t>A railroad employer is prohibited from taking any adverse action, including delaying prompt and complete medical attention, solely because the employee has been injured and/or wants to report it.</a:t>
            </a:r>
          </a:p>
          <a:p>
            <a:pPr>
              <a:lnSpc>
                <a:spcPct val="90000"/>
              </a:lnSpc>
            </a:pPr>
            <a:endParaRPr lang="en-US" sz="1500" dirty="0"/>
          </a:p>
        </p:txBody>
      </p:sp>
      <p:pic>
        <p:nvPicPr>
          <p:cNvPr id="6" name="Picture 2"/>
          <p:cNvPicPr>
            <a:picLocks noChangeAspect="1" noChangeArrowheads="1"/>
          </p:cNvPicPr>
          <p:nvPr/>
        </p:nvPicPr>
        <p:blipFill rotWithShape="1">
          <a:blip r:embed="rId2"/>
          <a:srcRect l="41963"/>
          <a:stretch/>
        </p:blipFill>
        <p:spPr bwMode="auto">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7197</TotalTime>
  <Words>2824</Words>
  <Application>Microsoft Office PowerPoint</Application>
  <PresentationFormat>On-screen Show (16:9)</PresentationFormat>
  <Paragraphs>214</Paragraphs>
  <Slides>38</Slides>
  <Notes>9</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Google Sans</vt:lpstr>
      <vt:lpstr>Roboto</vt:lpstr>
      <vt:lpstr>Wingdings</vt:lpstr>
      <vt:lpstr>Office Theme</vt:lpstr>
      <vt:lpstr>WHISTLEBLOWER PROTECTION FOR RAILROAD WORKERS</vt:lpstr>
      <vt:lpstr>Overview of Program</vt:lpstr>
      <vt:lpstr>What is §20109 ?</vt:lpstr>
      <vt:lpstr>Summary of its Core Elements</vt:lpstr>
      <vt:lpstr>     Who is covered by §20109 ?</vt:lpstr>
      <vt:lpstr>        What is Protected Activity?</vt:lpstr>
      <vt:lpstr>      How §20109 protects employees  who report unsafe conditions</vt:lpstr>
      <vt:lpstr>  This Includes:</vt:lpstr>
      <vt:lpstr>        How §20109 Protects Employees who Report Injuries</vt:lpstr>
      <vt:lpstr>Prompt  Medical Attention     §20109 (c)(1) </vt:lpstr>
      <vt:lpstr>            Examples of Prompt Medical Attention </vt:lpstr>
      <vt:lpstr>Most Importantly, this Includes:</vt:lpstr>
      <vt:lpstr>Section 20109 prohibits a railroad from discriminating against an employee for engaging in protected activity.</vt:lpstr>
      <vt:lpstr> Examples of Protected Activities:</vt:lpstr>
      <vt:lpstr>Only Communicated Statements and Reports are Protected</vt:lpstr>
      <vt:lpstr>      Not all Reporting of Safety and           Accident-Injuries is Protected</vt:lpstr>
      <vt:lpstr>§20109 prohibits:</vt:lpstr>
      <vt:lpstr>Scope of whistleblower protection for railroad employees</vt:lpstr>
      <vt:lpstr>       Partial list of Prohibited  “Adverse Employment Actions”  by Railroads</vt:lpstr>
      <vt:lpstr>Do you have a case?</vt:lpstr>
      <vt:lpstr>         Overview of OSHA Investigation Procedure                    </vt:lpstr>
      <vt:lpstr>Current OSHA Investigation  Procedures</vt:lpstr>
      <vt:lpstr>Current OHSA Investigation Procedures (Cont’d)</vt:lpstr>
      <vt:lpstr>OSHA Administrative Appeals</vt:lpstr>
      <vt:lpstr>Remedies</vt:lpstr>
      <vt:lpstr>            Example 1: A Safety Complaint Case </vt:lpstr>
      <vt:lpstr>        Example 2: An Injury Case Where the    Discharged Employee Was Not Injured</vt:lpstr>
      <vt:lpstr>    Example 3: A Case Where the            Disciplined Employee Was Injured</vt:lpstr>
      <vt:lpstr>          Example 4: A Worker Reported An Injury</vt:lpstr>
      <vt:lpstr>Overview of “Kick out” Provision:       How to get into Federal Court</vt:lpstr>
      <vt:lpstr>Related Legal Issues</vt:lpstr>
      <vt:lpstr>Important Legal Issues:</vt:lpstr>
      <vt:lpstr>Important Legal Issues</vt:lpstr>
      <vt:lpstr>Things to Consider</vt:lpstr>
      <vt:lpstr>Other cases of interest</vt:lpstr>
      <vt:lpstr>         The Impact of §20109?</vt:lpstr>
      <vt:lpstr>         How Does §20109 Affect Safety?</vt:lpstr>
      <vt:lpstr>Websites of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WHISTLEBLOWER PROTECTION FOR RAILROAD WORKERS</dc:title>
  <dc:creator>Harry Zanville</dc:creator>
  <cp:lastModifiedBy>Ash Anderson</cp:lastModifiedBy>
  <cp:revision>84</cp:revision>
  <dcterms:created xsi:type="dcterms:W3CDTF">2014-06-20T04:07:09Z</dcterms:created>
  <dcterms:modified xsi:type="dcterms:W3CDTF">2023-03-23T12:35:02Z</dcterms:modified>
</cp:coreProperties>
</file>