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5484"/>
    <a:srgbClr val="C2492F"/>
    <a:srgbClr val="DDC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 Anderson" userId="730adfc0-270e-467e-ad5d-55c4eb0ccf99" providerId="ADAL" clId="{A9969376-A6A6-43BE-9D52-C7DB9AAD24FC}"/>
    <pc:docChg chg="delSld modSld">
      <pc:chgData name="Ash Anderson" userId="730adfc0-270e-467e-ad5d-55c4eb0ccf99" providerId="ADAL" clId="{A9969376-A6A6-43BE-9D52-C7DB9AAD24FC}" dt="2022-12-06T17:24:40.245" v="74" actId="20577"/>
      <pc:docMkLst>
        <pc:docMk/>
      </pc:docMkLst>
      <pc:sldChg chg="del">
        <pc:chgData name="Ash Anderson" userId="730adfc0-270e-467e-ad5d-55c4eb0ccf99" providerId="ADAL" clId="{A9969376-A6A6-43BE-9D52-C7DB9AAD24FC}" dt="2022-12-06T17:24:00.141" v="0" actId="47"/>
        <pc:sldMkLst>
          <pc:docMk/>
          <pc:sldMk cId="4258283979" sldId="261"/>
        </pc:sldMkLst>
      </pc:sldChg>
      <pc:sldChg chg="modSp mod">
        <pc:chgData name="Ash Anderson" userId="730adfc0-270e-467e-ad5d-55c4eb0ccf99" providerId="ADAL" clId="{A9969376-A6A6-43BE-9D52-C7DB9AAD24FC}" dt="2022-12-06T17:24:40.245" v="74" actId="20577"/>
        <pc:sldMkLst>
          <pc:docMk/>
          <pc:sldMk cId="77906162" sldId="268"/>
        </pc:sldMkLst>
        <pc:spChg chg="mod">
          <ac:chgData name="Ash Anderson" userId="730adfc0-270e-467e-ad5d-55c4eb0ccf99" providerId="ADAL" clId="{A9969376-A6A6-43BE-9D52-C7DB9AAD24FC}" dt="2022-12-06T17:24:40.245" v="74" actId="20577"/>
          <ac:spMkLst>
            <pc:docMk/>
            <pc:sldMk cId="77906162" sldId="268"/>
            <ac:spMk id="9" creationId="{9BC21A84-09F5-9860-A1B2-4742D550F9D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2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5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8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4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7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7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7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1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8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F952-AA7E-4EE4-AE57-117923889F3D}" type="datetimeFigureOut">
              <a:rPr lang="en-US" smtClean="0"/>
              <a:t>12/06/2022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6CDD-3EAB-440D-9C6F-8886F122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525089" y="578375"/>
            <a:ext cx="61184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65484"/>
                </a:solidFill>
                <a:latin typeface="Tenorite" panose="00000500000000000000" pitchFamily="2" charset="0"/>
              </a:rPr>
              <a:t>BMWED December 2, 2022</a:t>
            </a:r>
          </a:p>
          <a:p>
            <a:r>
              <a:rPr lang="en-US" sz="4000" b="1" dirty="0">
                <a:solidFill>
                  <a:srgbClr val="465484"/>
                </a:solidFill>
                <a:latin typeface="Tenorite" panose="00000500000000000000" pitchFamily="2" charset="0"/>
              </a:rPr>
              <a:t>National Agreement as</a:t>
            </a:r>
          </a:p>
          <a:p>
            <a:r>
              <a:rPr lang="en-US" sz="4000" b="1" dirty="0">
                <a:solidFill>
                  <a:srgbClr val="465484"/>
                </a:solidFill>
                <a:latin typeface="Tenorite" panose="00000500000000000000" pitchFamily="2" charset="0"/>
              </a:rPr>
              <a:t>Imposed by H.J. Res. 100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062202-45F8-9050-FD66-D305E35E7F2C}"/>
              </a:ext>
            </a:extLst>
          </p:cNvPr>
          <p:cNvSpPr txBox="1"/>
          <p:nvPr/>
        </p:nvSpPr>
        <p:spPr>
          <a:xfrm>
            <a:off x="623279" y="2975072"/>
            <a:ext cx="80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NOTE: This Presentation is for informational purposes and does not replace or alter language of the Agreement or the positions of BMWED.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FBFFAD-809B-2626-0AA1-DF15EF5CBA6F}"/>
              </a:ext>
            </a:extLst>
          </p:cNvPr>
          <p:cNvGrpSpPr/>
          <p:nvPr/>
        </p:nvGrpSpPr>
        <p:grpSpPr>
          <a:xfrm>
            <a:off x="99149" y="4022187"/>
            <a:ext cx="8945696" cy="2609713"/>
            <a:chOff x="99149" y="4022187"/>
            <a:chExt cx="8945696" cy="2609713"/>
          </a:xfrm>
        </p:grpSpPr>
        <p:pic>
          <p:nvPicPr>
            <p:cNvPr id="7" name="Picture 6" descr="Icon&#10;&#10;Description automatically generated">
              <a:extLst>
                <a:ext uri="{FF2B5EF4-FFF2-40B4-BE49-F238E27FC236}">
                  <a16:creationId xmlns:a16="http://schemas.microsoft.com/office/drawing/2014/main" id="{3B6B0398-8B89-83C7-54A4-1D8EFF018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D33C82-0BC5-C405-8894-3DA8EEB89FE8}"/>
                </a:ext>
              </a:extLst>
            </p:cNvPr>
            <p:cNvSpPr txBox="1"/>
            <p:nvPr/>
          </p:nvSpPr>
          <p:spPr>
            <a:xfrm>
              <a:off x="1345569" y="5800903"/>
              <a:ext cx="64528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Burlington System Division, BMWED-IBT</a:t>
              </a:r>
            </a:p>
            <a:p>
              <a:pPr algn="ctr"/>
              <a:r>
                <a:rPr lang="en-US" sz="20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bmwedburlington.org—facebook.com/</a:t>
              </a:r>
              <a:r>
                <a:rPr lang="en-US" sz="2000" b="1" dirty="0" err="1">
                  <a:solidFill>
                    <a:srgbClr val="465484"/>
                  </a:solidFill>
                  <a:latin typeface="Tenorite" panose="00000500000000000000" pitchFamily="2" charset="0"/>
                </a:rPr>
                <a:t>bmwebsd</a:t>
              </a:r>
              <a:endParaRPr lang="en-US" sz="2000" b="1" dirty="0">
                <a:solidFill>
                  <a:srgbClr val="465484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5DC92C87-9B5B-01E0-26F3-F94BD3ABF114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239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Health &amp; Welfare - Benefits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Removed age restrictions on speech therapy as part of treatment for: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Developmental delay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Cerebral palsy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Hearing impairment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Major congenital anomalies (including cleft lip or cleft palate)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2BF172-A5A2-D1E7-6536-F8F295C63BF0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1" name="Picture 10" descr="Icon&#10;&#10;Description automatically generated">
              <a:extLst>
                <a:ext uri="{FF2B5EF4-FFF2-40B4-BE49-F238E27FC236}">
                  <a16:creationId xmlns:a16="http://schemas.microsoft.com/office/drawing/2014/main" id="{82D2759C-1AC0-C5B5-CCD2-0228896C4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C650F567-6B30-A895-D06C-738983923870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087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Health &amp; Welfare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7869BA5-38B4-C8EF-85D3-3B0E493FC0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41584"/>
              </p:ext>
            </p:extLst>
          </p:nvPr>
        </p:nvGraphicFramePr>
        <p:xfrm>
          <a:off x="2675817" y="980503"/>
          <a:ext cx="6096000" cy="5173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941339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420263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3704613"/>
                    </a:ext>
                  </a:extLst>
                </a:gridCol>
              </a:tblGrid>
              <a:tr h="68166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enorite" panose="00000500000000000000" pitchFamily="2" charset="0"/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49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enorite" panose="00000500000000000000" pitchFamily="2" charset="0"/>
                        </a:rPr>
                        <a:t>Monthly Cost Share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54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enorite" panose="00000500000000000000" pitchFamily="2" charset="0"/>
                        </a:rPr>
                        <a:t>PEB Projections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54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86445"/>
                  </a:ext>
                </a:extLst>
              </a:tr>
              <a:tr h="68166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2022 (Current)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49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$228.89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618876"/>
                  </a:ext>
                </a:extLst>
              </a:tr>
              <a:tr h="68166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2023 (New Contract)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49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$309.21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$295.00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670033"/>
                  </a:ext>
                </a:extLst>
              </a:tr>
              <a:tr h="68166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2024 (Contract Amendable)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49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$308.00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751262"/>
                  </a:ext>
                </a:extLst>
              </a:tr>
              <a:tr h="402113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Next Agreement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548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465484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465484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164987"/>
                  </a:ext>
                </a:extLst>
              </a:tr>
              <a:tr h="68166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49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$326.00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89459"/>
                  </a:ext>
                </a:extLst>
              </a:tr>
              <a:tr h="68166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2026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49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465484"/>
                          </a:solidFill>
                          <a:latin typeface="Tenorite" panose="00000500000000000000" pitchFamily="2" charset="0"/>
                        </a:rPr>
                        <a:t>$366.00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792499"/>
                  </a:ext>
                </a:extLst>
              </a:tr>
              <a:tr h="681669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For 2025 and 2026, there will be a cap of $398.97 on monthly contributions.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548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548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54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596928"/>
                  </a:ext>
                </a:extLst>
              </a:tr>
            </a:tbl>
          </a:graphicData>
        </a:graphic>
      </p:graphicFrame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2ED1BE1D-0ED3-37B9-069B-D109808C65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29" y="4978881"/>
            <a:ext cx="1476581" cy="16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01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Health &amp; Welfare – Rate Freeze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The 15% cost sharing is frozen at either the monthly rate for the year 2025 or $398.97, whichever amount	is less.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The monthly rate increase is </a:t>
            </a:r>
            <a:r>
              <a:rPr lang="en-US" sz="2800" b="1">
                <a:solidFill>
                  <a:srgbClr val="465484"/>
                </a:solidFill>
                <a:latin typeface="Tenorite" panose="00000500000000000000" pitchFamily="2" charset="0"/>
              </a:rPr>
              <a:t>NOT expected to reach the cap.</a:t>
            </a:r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293E9DE-1966-A4AE-DE69-68A4648950A8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1" name="Picture 10" descr="Icon&#10;&#10;Description automatically generated">
              <a:extLst>
                <a:ext uri="{FF2B5EF4-FFF2-40B4-BE49-F238E27FC236}">
                  <a16:creationId xmlns:a16="http://schemas.microsoft.com/office/drawing/2014/main" id="{1B37BA4D-76BF-2CA5-91CA-D4A06D5F4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CC684405-C200-CB41-4D23-323DAA30C301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06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Lodging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Seven-day Lodging retained on BNSF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20/50 mile radius for lodging remains in place on BNSF.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If BNSF </a:t>
            </a:r>
            <a:r>
              <a:rPr lang="en-US" sz="2800" b="1" dirty="0" err="1">
                <a:solidFill>
                  <a:srgbClr val="465484"/>
                </a:solidFill>
                <a:latin typeface="Tenorite" panose="00000500000000000000" pitchFamily="2" charset="0"/>
              </a:rPr>
              <a:t>rebulletins</a:t>
            </a: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 a position to take it off Rule 38, must be bulletined “NO MOTEL/OUTFIT CAR PROVIDED”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F5EE7-124E-EB25-91BF-08135419FB10}"/>
              </a:ext>
            </a:extLst>
          </p:cNvPr>
          <p:cNvGrpSpPr/>
          <p:nvPr/>
        </p:nvGrpSpPr>
        <p:grpSpPr>
          <a:xfrm>
            <a:off x="99149" y="4022187"/>
            <a:ext cx="8945696" cy="2609713"/>
            <a:chOff x="99149" y="4022187"/>
            <a:chExt cx="8945696" cy="2609713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5176EFDC-75F0-9BF3-4040-987A8BD37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C026526-B0E9-0915-0BD2-F40D474FEB07}"/>
                </a:ext>
              </a:extLst>
            </p:cNvPr>
            <p:cNvSpPr txBox="1"/>
            <p:nvPr/>
          </p:nvSpPr>
          <p:spPr>
            <a:xfrm>
              <a:off x="1345569" y="5800903"/>
              <a:ext cx="64528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Burlington System Division, BMWED-IBT</a:t>
              </a:r>
            </a:p>
            <a:p>
              <a:pPr algn="ctr"/>
              <a:r>
                <a:rPr lang="en-US" sz="20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bmwedburlington.org—facebook.com/</a:t>
              </a:r>
              <a:r>
                <a:rPr lang="en-US" sz="2000" b="1" dirty="0" err="1">
                  <a:solidFill>
                    <a:srgbClr val="465484"/>
                  </a:solidFill>
                  <a:latin typeface="Tenorite" panose="00000500000000000000" pitchFamily="2" charset="0"/>
                </a:rPr>
                <a:t>bmwebsd</a:t>
              </a:r>
              <a:endParaRPr lang="en-US" sz="2000" b="1" dirty="0">
                <a:solidFill>
                  <a:srgbClr val="465484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34D80284-853D-1E44-89B5-F8D647497527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64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Lodging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If a position requires lodging, but no lodging is provided by BNSF, employees will be paid a lodging allowance of $98, no receipt required. This rate will be adjusted over time to account for price changes.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9E8002-CE86-5543-4001-3E3607364EF5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1" name="Picture 10" descr="Icon&#10;&#10;Description automatically generated">
              <a:extLst>
                <a:ext uri="{FF2B5EF4-FFF2-40B4-BE49-F238E27FC236}">
                  <a16:creationId xmlns:a16="http://schemas.microsoft.com/office/drawing/2014/main" id="{1C58AF62-7008-4252-715B-10A7D00A90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B0084873-2514-23E7-FDEE-F9E37E702B2D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161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Lodging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Regional System Gangs (RSGs) </a:t>
            </a:r>
            <a:r>
              <a:rPr lang="en-US" sz="28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CANNOT</a:t>
            </a: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 be bulletined without Lodging provided. The current BN Agreement doesn’t allow for RSG positions to be bulletined this way, and a special agreement would be required to do so.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14131E2-2EA0-E74F-E641-90E703848BCD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3" name="Picture 12" descr="Icon&#10;&#10;Description automatically generated">
              <a:extLst>
                <a:ext uri="{FF2B5EF4-FFF2-40B4-BE49-F238E27FC236}">
                  <a16:creationId xmlns:a16="http://schemas.microsoft.com/office/drawing/2014/main" id="{5B227E35-199C-46E1-AA94-E51B5237C1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05F44024-A4BA-1470-6DFA-41EBE915C161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6672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Meals &amp; Incidentals</a:t>
            </a:r>
          </a:p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(Per Diem)</a:t>
            </a:r>
            <a:endParaRPr lang="en-US" sz="300" b="1" u="sng" dirty="0">
              <a:solidFill>
                <a:srgbClr val="465484"/>
              </a:solidFill>
              <a:latin typeface="Tenorite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Per Diem rate remains 7 days per week.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Per Diem rate is $51.63 per day, including rest days &amp; holidays.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20-mile radius for per diem remains in place.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Per Diem adjusted to account for CPI-W every February and August, per Agreement.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9D20F46A-3C2D-CD3B-7189-5FAD0C915C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617" y="5459602"/>
            <a:ext cx="1006765" cy="110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22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Weekend Travel Allowance</a:t>
            </a:r>
          </a:p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(WTA) (</a:t>
            </a:r>
            <a:r>
              <a:rPr lang="en-US" sz="3900" b="1" u="sng" dirty="0" err="1">
                <a:solidFill>
                  <a:srgbClr val="465484"/>
                </a:solidFill>
                <a:latin typeface="Tenorite" panose="00000500000000000000" pitchFamily="2" charset="0"/>
              </a:rPr>
              <a:t>Paycode</a:t>
            </a:r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 55)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Employees can still carpool.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New rate will be $27 per 50 miles.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Tolls on most direct route will be reimbursed.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3</a:t>
            </a:r>
            <a:r>
              <a:rPr lang="en-US" sz="2800" b="1" baseline="30000" dirty="0">
                <a:solidFill>
                  <a:srgbClr val="465484"/>
                </a:solidFill>
                <a:latin typeface="Tenorite" panose="00000500000000000000" pitchFamily="2" charset="0"/>
              </a:rPr>
              <a:t>rd</a:t>
            </a: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 weekend fly-home provisions remain in Agreement.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The WTA will be adjusted to reflect the CPI-W every February and August, per Agreement.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0F61A62D-7F76-0901-B33E-A06917FA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617" y="5459602"/>
            <a:ext cx="1006765" cy="110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574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Mid-week moves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For mid-week gang mobilizations or moves to a new reporting location, an employee using their personal vehicle for this move will be reimbursed on a mileage basis on the most direct highway route at the current IRS rate.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Employees will </a:t>
            </a:r>
            <a:r>
              <a:rPr lang="en-US" sz="28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NOT</a:t>
            </a: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 be reimbursed for mileage to and from Carrier-provide lodging and the worksite, when the Carrier provides transportation between lodging and work sites.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8E000DFE-8775-FD8C-FCF9-B9477EFDA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29" y="4978881"/>
            <a:ext cx="1476581" cy="16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64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Personal Leave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Effective January 1, 2023, employees will have a paid personal leave day.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This PLD can be used as: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An additional Personal Leave Day.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An additional Vacation Day.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An additional, personal Holiday to be taken on your birthday. If your birthday falls on a weekend, you can use this day on the workday immediately before or after your birthday.</a:t>
            </a:r>
          </a:p>
          <a:p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8E000DFE-8775-FD8C-FCF9-B9477EFDA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29" y="4978881"/>
            <a:ext cx="1476581" cy="16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5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160"/>
            <a:ext cx="648600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Summary – </a:t>
            </a:r>
            <a:r>
              <a:rPr lang="en-US" sz="36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GWIs &amp; Bonus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Back pay – 13.5% GWI &amp; $3000 bonus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Back pay will pay out Jan. 30, 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For 2024 – 4.0% GWI &amp; $1000 bonus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For 2025 – 4.5% GWI &amp; $1000 bonus</a:t>
            </a:r>
          </a:p>
          <a:p>
            <a:endParaRPr lang="en-US" sz="1200" b="1" dirty="0">
              <a:solidFill>
                <a:srgbClr val="465484"/>
              </a:solidFill>
              <a:latin typeface="Tenorite" panose="00000500000000000000" pitchFamily="2" charset="0"/>
            </a:endParaRPr>
          </a:p>
          <a:p>
            <a:r>
              <a:rPr lang="en-US" sz="40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Summary – </a:t>
            </a:r>
            <a:r>
              <a:rPr lang="en-US" sz="36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Personal Leave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1 Personal Day effective Jan. 1, 2023</a:t>
            </a:r>
          </a:p>
          <a:p>
            <a:endParaRPr lang="en-US" sz="1200" b="1" dirty="0">
              <a:solidFill>
                <a:srgbClr val="465484"/>
              </a:solidFill>
              <a:latin typeface="Tenorite" panose="00000500000000000000" pitchFamily="2" charset="0"/>
            </a:endParaRPr>
          </a:p>
          <a:p>
            <a:endParaRPr lang="en-US" sz="12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3669FE-9C94-3496-9C83-15A83638DABC}"/>
              </a:ext>
            </a:extLst>
          </p:cNvPr>
          <p:cNvSpPr txBox="1"/>
          <p:nvPr/>
        </p:nvSpPr>
        <p:spPr>
          <a:xfrm>
            <a:off x="1345569" y="5800903"/>
            <a:ext cx="64528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Burlington System Division, BMWED-IBT</a:t>
            </a:r>
          </a:p>
          <a:p>
            <a:pPr algn="ctr"/>
            <a:r>
              <a:rPr lang="en-US" sz="2000" b="1" dirty="0">
                <a:solidFill>
                  <a:srgbClr val="465484"/>
                </a:solidFill>
                <a:latin typeface="Tenorite" panose="00000500000000000000" pitchFamily="2" charset="0"/>
              </a:rPr>
              <a:t>bmwedburlington.org—facebook.com/</a:t>
            </a:r>
            <a:r>
              <a:rPr lang="en-US" sz="2000" b="1" dirty="0" err="1">
                <a:solidFill>
                  <a:srgbClr val="465484"/>
                </a:solidFill>
                <a:latin typeface="Tenorite" panose="00000500000000000000" pitchFamily="2" charset="0"/>
              </a:rPr>
              <a:t>bmwebsd</a:t>
            </a:r>
            <a:endParaRPr lang="en-US" sz="20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446431-7909-2772-14CC-522BEF58A687}"/>
              </a:ext>
            </a:extLst>
          </p:cNvPr>
          <p:cNvGrpSpPr/>
          <p:nvPr/>
        </p:nvGrpSpPr>
        <p:grpSpPr>
          <a:xfrm>
            <a:off x="99149" y="4022187"/>
            <a:ext cx="8945696" cy="1811248"/>
            <a:chOff x="99149" y="4022187"/>
            <a:chExt cx="8945696" cy="1811248"/>
          </a:xfrm>
        </p:grpSpPr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76A2D59B-670F-3137-4514-2F7FBE1F0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C4EF755D-C7B9-F9A6-45CB-1E55A7C5DB39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619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00" b="1" dirty="0">
                <a:solidFill>
                  <a:srgbClr val="465484"/>
                </a:solidFill>
                <a:latin typeface="Tenorite" panose="00000500000000000000" pitchFamily="2" charset="0"/>
              </a:rPr>
              <a:t>For questions or concerns regarding the new contract, reach out to your General Chairman or VGC.</a:t>
            </a:r>
            <a:endParaRPr lang="en-US" sz="2800" b="1" dirty="0">
              <a:solidFill>
                <a:srgbClr val="465484"/>
              </a:solidFill>
              <a:latin typeface="Tenorite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F5EE7-124E-EB25-91BF-08135419FB10}"/>
              </a:ext>
            </a:extLst>
          </p:cNvPr>
          <p:cNvGrpSpPr/>
          <p:nvPr/>
        </p:nvGrpSpPr>
        <p:grpSpPr>
          <a:xfrm>
            <a:off x="99149" y="4022187"/>
            <a:ext cx="8945696" cy="2609713"/>
            <a:chOff x="99149" y="4022187"/>
            <a:chExt cx="8945696" cy="2609713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5176EFDC-75F0-9BF3-4040-987A8BD37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C026526-B0E9-0915-0BD2-F40D474FEB07}"/>
                </a:ext>
              </a:extLst>
            </p:cNvPr>
            <p:cNvSpPr txBox="1"/>
            <p:nvPr/>
          </p:nvSpPr>
          <p:spPr>
            <a:xfrm>
              <a:off x="1345569" y="5800903"/>
              <a:ext cx="64528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Burlington System Division, BMWED-IBT</a:t>
              </a:r>
            </a:p>
            <a:p>
              <a:pPr algn="ctr"/>
              <a:r>
                <a:rPr lang="en-US" sz="20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bmwedburlington.org—facebook.com/</a:t>
              </a:r>
              <a:r>
                <a:rPr lang="en-US" sz="2000" b="1" dirty="0" err="1">
                  <a:solidFill>
                    <a:srgbClr val="465484"/>
                  </a:solidFill>
                  <a:latin typeface="Tenorite" panose="00000500000000000000" pitchFamily="2" charset="0"/>
                </a:rPr>
                <a:t>bmwebsd</a:t>
              </a:r>
              <a:endParaRPr lang="en-US" sz="2000" b="1" dirty="0">
                <a:solidFill>
                  <a:srgbClr val="465484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34D80284-853D-1E44-89B5-F8D647497527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7B861E-34F9-F435-6537-DF3C10E9E002}"/>
              </a:ext>
            </a:extLst>
          </p:cNvPr>
          <p:cNvSpPr txBox="1"/>
          <p:nvPr/>
        </p:nvSpPr>
        <p:spPr>
          <a:xfrm>
            <a:off x="142053" y="2948162"/>
            <a:ext cx="872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65484"/>
                </a:solidFill>
                <a:latin typeface="Tenorite" panose="00000500000000000000" pitchFamily="2" charset="0"/>
              </a:rPr>
              <a:t>Copies of both the new National Contract (based off the TA) and the BNSF Local Agreement in lieu of Article V of the National Contract (Travel Away from Home &amp; Expenses) are available on our website at bmwedburlington.org.</a:t>
            </a:r>
          </a:p>
        </p:txBody>
      </p:sp>
    </p:spTree>
    <p:extLst>
      <p:ext uri="{BB962C8B-B14F-4D97-AF65-F5344CB8AC3E}">
        <p14:creationId xmlns:p14="http://schemas.microsoft.com/office/powerpoint/2010/main" val="5626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Summary – </a:t>
            </a:r>
            <a:r>
              <a:rPr lang="en-US" sz="36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Health &amp; Welfare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Effective Jan. 1, 2023, monthly contribution will be $309.21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No increases to copays, deductibles, or out-of-pocket maximums.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Monthly contribution will be adjusted each year.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Contribution cap of $398.97 for 2025 and 2026.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The plan will be rebid to attempt to reduce plan costs.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54447A4-C484-A10F-EF5D-8D760DF7EC33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235FEF53-DDAF-428F-F944-698C98539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4" name="Arrow: Chevron 3">
              <a:extLst>
                <a:ext uri="{FF2B5EF4-FFF2-40B4-BE49-F238E27FC236}">
                  <a16:creationId xmlns:a16="http://schemas.microsoft.com/office/drawing/2014/main" id="{E9E5975D-FF7F-D4C2-8BD3-CAD9EC4BAF2B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913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Summary – </a:t>
            </a:r>
            <a:r>
              <a:rPr lang="en-US" sz="36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Away from Home Expenses on BNSF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Effective Jan. 1, 2023, Per Diem is $51.63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Lodging &amp; Per Diem are 7 days per week.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WTA (</a:t>
            </a:r>
            <a:r>
              <a:rPr lang="en-US" sz="2800" b="1" dirty="0" err="1">
                <a:solidFill>
                  <a:srgbClr val="465484"/>
                </a:solidFill>
                <a:latin typeface="Tenorite" panose="00000500000000000000" pitchFamily="2" charset="0"/>
              </a:rPr>
              <a:t>Paycode</a:t>
            </a: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 55) for Rule 38 gangs is $27.00 per 50 miles (payable at 100 miles except on startup and shutdown), as well as tolls.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AF00A1F-3F1E-B330-DA7B-18F027059E72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6EBC7687-36FC-A24B-D9CC-F2F31EDE5A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4" name="Arrow: Chevron 3">
              <a:extLst>
                <a:ext uri="{FF2B5EF4-FFF2-40B4-BE49-F238E27FC236}">
                  <a16:creationId xmlns:a16="http://schemas.microsoft.com/office/drawing/2014/main" id="{10044E06-0487-332C-2189-2FB839FF7765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219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Summary – </a:t>
            </a:r>
            <a:r>
              <a:rPr lang="en-US" sz="36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Mileage for mid-week moves (mobilizations)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Mileage will be paid regardless if company transportation is provided. Members will be paid mileage. The rules for this remain in place.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67741CD-BD20-B4AF-9F5D-F0CDDC084B85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3D4B1273-604D-920E-1A10-D8EA989EC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07529B8A-2981-FEA5-2393-F8C07D44E4F8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52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General Wage Increases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July 1, 2020 – 3.0%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July 1, 2021 – 3.5%		In Backpay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July 1, 2022 – 7.0%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July 1, 2023 – 4.0%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July 1, 2024 – 4.5%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F5EE7-124E-EB25-91BF-08135419FB10}"/>
              </a:ext>
            </a:extLst>
          </p:cNvPr>
          <p:cNvGrpSpPr/>
          <p:nvPr/>
        </p:nvGrpSpPr>
        <p:grpSpPr>
          <a:xfrm>
            <a:off x="99149" y="4022187"/>
            <a:ext cx="8945696" cy="2609713"/>
            <a:chOff x="99149" y="4022187"/>
            <a:chExt cx="8945696" cy="2609713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5176EFDC-75F0-9BF3-4040-987A8BD37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C026526-B0E9-0915-0BD2-F40D474FEB07}"/>
                </a:ext>
              </a:extLst>
            </p:cNvPr>
            <p:cNvSpPr txBox="1"/>
            <p:nvPr/>
          </p:nvSpPr>
          <p:spPr>
            <a:xfrm>
              <a:off x="1345569" y="5800903"/>
              <a:ext cx="64528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Burlington System Division, BMWED-IBT</a:t>
              </a:r>
            </a:p>
            <a:p>
              <a:pPr algn="ctr"/>
              <a:r>
                <a:rPr lang="en-US" sz="20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bmwedburlington.org—facebook.com/</a:t>
              </a:r>
              <a:r>
                <a:rPr lang="en-US" sz="2000" b="1" dirty="0" err="1">
                  <a:solidFill>
                    <a:srgbClr val="465484"/>
                  </a:solidFill>
                  <a:latin typeface="Tenorite" panose="00000500000000000000" pitchFamily="2" charset="0"/>
                </a:rPr>
                <a:t>bmwebsd</a:t>
              </a:r>
              <a:endParaRPr lang="en-US" sz="2000" b="1" dirty="0">
                <a:solidFill>
                  <a:srgbClr val="465484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34D80284-853D-1E44-89B5-F8D647497527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6103344" y="903384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Service Recognition Bonuses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2020 – $1000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2021 – $1000		In Backpay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2022 – $1000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2023 – $1000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2024 – $1000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F5EE7-124E-EB25-91BF-08135419FB10}"/>
              </a:ext>
            </a:extLst>
          </p:cNvPr>
          <p:cNvGrpSpPr/>
          <p:nvPr/>
        </p:nvGrpSpPr>
        <p:grpSpPr>
          <a:xfrm>
            <a:off x="99149" y="4022187"/>
            <a:ext cx="8945696" cy="2609713"/>
            <a:chOff x="99149" y="4022187"/>
            <a:chExt cx="8945696" cy="2609713"/>
          </a:xfrm>
        </p:grpSpPr>
        <p:pic>
          <p:nvPicPr>
            <p:cNvPr id="3" name="Picture 2" descr="Icon&#10;&#10;Description automatically generated">
              <a:extLst>
                <a:ext uri="{FF2B5EF4-FFF2-40B4-BE49-F238E27FC236}">
                  <a16:creationId xmlns:a16="http://schemas.microsoft.com/office/drawing/2014/main" id="{5176EFDC-75F0-9BF3-4040-987A8BD37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C026526-B0E9-0915-0BD2-F40D474FEB07}"/>
                </a:ext>
              </a:extLst>
            </p:cNvPr>
            <p:cNvSpPr txBox="1"/>
            <p:nvPr/>
          </p:nvSpPr>
          <p:spPr>
            <a:xfrm>
              <a:off x="1345569" y="5800903"/>
              <a:ext cx="64528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Burlington System Division, BMWED-IBT</a:t>
              </a:r>
            </a:p>
            <a:p>
              <a:pPr algn="ctr"/>
              <a:r>
                <a:rPr lang="en-US" sz="2000" b="1" dirty="0">
                  <a:solidFill>
                    <a:srgbClr val="465484"/>
                  </a:solidFill>
                  <a:latin typeface="Tenorite" panose="00000500000000000000" pitchFamily="2" charset="0"/>
                </a:rPr>
                <a:t>bmwedburlington.org—facebook.com/</a:t>
              </a:r>
              <a:r>
                <a:rPr lang="en-US" sz="2000" b="1" dirty="0" err="1">
                  <a:solidFill>
                    <a:srgbClr val="465484"/>
                  </a:solidFill>
                  <a:latin typeface="Tenorite" panose="00000500000000000000" pitchFamily="2" charset="0"/>
                </a:rPr>
                <a:t>bmwebsd</a:t>
              </a:r>
              <a:endParaRPr lang="en-US" sz="2000" b="1" dirty="0">
                <a:solidFill>
                  <a:srgbClr val="465484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34D80284-853D-1E44-89B5-F8D647497527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5183694" y="832290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4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Health &amp; Welfare</a:t>
            </a:r>
          </a:p>
          <a:p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There are two new benefits, for hearing aids and for care related to autism and speech, that will increase plan costs. The estimate for these new benefits is 0.5% of the plan (or $11.8 million).</a:t>
            </a:r>
          </a:p>
          <a:p>
            <a:r>
              <a:rPr lang="en-US" sz="2800" b="1" dirty="0">
                <a:solidFill>
                  <a:srgbClr val="465484"/>
                </a:solidFill>
                <a:latin typeface="Tenorite" panose="00000500000000000000" pitchFamily="2" charset="0"/>
              </a:rPr>
              <a:t>The plan will be re-bid similar to BMWED’s proposal in 2018.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6CFE03-355A-417D-C5E2-C31A9E670D7F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1" name="Picture 10" descr="Icon&#10;&#10;Description automatically generated">
              <a:extLst>
                <a:ext uri="{FF2B5EF4-FFF2-40B4-BE49-F238E27FC236}">
                  <a16:creationId xmlns:a16="http://schemas.microsoft.com/office/drawing/2014/main" id="{9FDE44B4-BDF8-66CD-2F37-7BB1B7EB0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36657BD8-AF4B-9EB3-4FAA-3B6F04EAAA0E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5990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CB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82C8FB-6520-AE8F-8E2B-BA2DA15FF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7" y="264406"/>
            <a:ext cx="2054847" cy="2566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61462B-8D93-48EE-7BA1-DAC282D824D9}"/>
              </a:ext>
            </a:extLst>
          </p:cNvPr>
          <p:cNvSpPr/>
          <p:nvPr/>
        </p:nvSpPr>
        <p:spPr>
          <a:xfrm>
            <a:off x="99152" y="88135"/>
            <a:ext cx="8945696" cy="6654188"/>
          </a:xfrm>
          <a:prstGeom prst="rect">
            <a:avLst/>
          </a:prstGeom>
          <a:noFill/>
          <a:ln w="38100"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C21A84-09F5-9860-A1B2-4742D550F9D5}"/>
              </a:ext>
            </a:extLst>
          </p:cNvPr>
          <p:cNvSpPr txBox="1"/>
          <p:nvPr/>
        </p:nvSpPr>
        <p:spPr>
          <a:xfrm>
            <a:off x="2468880" y="137712"/>
            <a:ext cx="63988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u="sng" dirty="0">
                <a:solidFill>
                  <a:srgbClr val="465484"/>
                </a:solidFill>
                <a:latin typeface="Tenorite" panose="00000500000000000000" pitchFamily="2" charset="0"/>
              </a:rPr>
              <a:t>Health &amp; Welfare - Benefits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An increase in hearing benefits from $600 to $2000.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465484"/>
                </a:solidFill>
                <a:latin typeface="Tenorite" panose="00000500000000000000" pitchFamily="2" charset="0"/>
              </a:rPr>
              <a:t>Added coverage for diagnosis &amp; treatment of Autism Spectrum Disorder, no age or dollar limitations. This includes speech, occupational, and physical therapies.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3B6BA797-C2BE-AF5A-0F5E-0D9D4555B839}"/>
              </a:ext>
            </a:extLst>
          </p:cNvPr>
          <p:cNvSpPr/>
          <p:nvPr/>
        </p:nvSpPr>
        <p:spPr>
          <a:xfrm>
            <a:off x="9381121" y="980503"/>
            <a:ext cx="484632" cy="1134735"/>
          </a:xfrm>
          <a:prstGeom prst="chevron">
            <a:avLst>
              <a:gd name="adj" fmla="val 70459"/>
            </a:avLst>
          </a:prstGeom>
          <a:solidFill>
            <a:srgbClr val="C2492F"/>
          </a:solidFill>
          <a:ln>
            <a:solidFill>
              <a:srgbClr val="C24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C81C6E3-30A1-B81B-3D31-F9CB338667EA}"/>
              </a:ext>
            </a:extLst>
          </p:cNvPr>
          <p:cNvGrpSpPr/>
          <p:nvPr/>
        </p:nvGrpSpPr>
        <p:grpSpPr>
          <a:xfrm>
            <a:off x="99152" y="4958617"/>
            <a:ext cx="8945696" cy="1811248"/>
            <a:chOff x="99149" y="4022187"/>
            <a:chExt cx="8945696" cy="1811248"/>
          </a:xfrm>
        </p:grpSpPr>
        <p:pic>
          <p:nvPicPr>
            <p:cNvPr id="11" name="Picture 10" descr="Icon&#10;&#10;Description automatically generated">
              <a:extLst>
                <a:ext uri="{FF2B5EF4-FFF2-40B4-BE49-F238E27FC236}">
                  <a16:creationId xmlns:a16="http://schemas.microsoft.com/office/drawing/2014/main" id="{381A8CAB-DE55-6B51-1C8A-87FB5A60B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8616" y="4732489"/>
              <a:ext cx="1006765" cy="1100946"/>
            </a:xfrm>
            <a:prstGeom prst="rect">
              <a:avLst/>
            </a:prstGeom>
          </p:spPr>
        </p:pic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D95B5FA1-CCEB-EC28-F186-69DFB07B77E6}"/>
                </a:ext>
              </a:extLst>
            </p:cNvPr>
            <p:cNvSpPr/>
            <p:nvPr/>
          </p:nvSpPr>
          <p:spPr>
            <a:xfrm rot="16200000">
              <a:off x="3682639" y="438697"/>
              <a:ext cx="1778716" cy="8945696"/>
            </a:xfrm>
            <a:prstGeom prst="chevron">
              <a:avLst>
                <a:gd name="adj" fmla="val 77065"/>
              </a:avLst>
            </a:prstGeom>
            <a:solidFill>
              <a:srgbClr val="C2492F"/>
            </a:solidFill>
            <a:ln>
              <a:solidFill>
                <a:srgbClr val="C24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346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1085</Words>
  <Application>Microsoft Office PowerPoint</Application>
  <PresentationFormat>Letter Paper (8.5x11 in)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Tenorite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 Anderson</dc:creator>
  <cp:lastModifiedBy>Ash Anderson</cp:lastModifiedBy>
  <cp:revision>1</cp:revision>
  <dcterms:created xsi:type="dcterms:W3CDTF">2022-12-06T15:20:55Z</dcterms:created>
  <dcterms:modified xsi:type="dcterms:W3CDTF">2022-12-06T17:24:42Z</dcterms:modified>
</cp:coreProperties>
</file>